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4630400" cy="8229600"/>
  <p:notesSz cx="8229600" cy="14630400"/>
  <p:embeddedFontLst>
    <p:embeddedFont>
      <p:font typeface="DM Sans Semi Bold" pitchFamily="34" charset="0"/>
      <p:bold r:id="rId18"/>
    </p:embeddedFont>
    <p:embeddedFont>
      <p:font typeface="DM Sans Semi Bold" pitchFamily="34" charset="-122"/>
      <p:bold r:id="rId19"/>
    </p:embeddedFont>
    <p:embeddedFont>
      <p:font typeface="DM Sans Semi Bold" pitchFamily="34" charset="-120"/>
      <p:bold r:id="rId20"/>
    </p:embeddedFont>
    <p:embeddedFont>
      <p:font typeface="Inter Medium" panose="02000503000000020004" pitchFamily="34" charset="0"/>
      <p:bold r:id="rId21"/>
    </p:embeddedFont>
    <p:embeddedFont>
      <p:font typeface="Inter Medium" panose="02000503000000020004" pitchFamily="34" charset="-122"/>
      <p:bold r:id="rId22"/>
    </p:embeddedFont>
    <p:embeddedFont>
      <p:font typeface="Inter Medium" panose="02000503000000020004" pitchFamily="34" charset="-120"/>
      <p:bold r:id="rId23"/>
    </p:embeddedFont>
    <p:embeddedFont>
      <p:font typeface="Calibri" panose="020F0502020204030204" charset="0"/>
      <p:regular r:id="rId24"/>
      <p:bold r:id="rId25"/>
      <p:italic r:id="rId26"/>
      <p:boldItalic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2.xml"/><Relationship Id="rId4" Type="http://schemas.openxmlformats.org/officeDocument/2006/relationships/hyperlink" Target="https://github.com/Durgesh-2110" TargetMode="External"/><Relationship Id="rId3" Type="http://schemas.openxmlformats.org/officeDocument/2006/relationships/hyperlink" Target="https://www.linkedin.com/in/rdurgesh2110/" TargetMode="External"/><Relationship Id="rId2" Type="http://schemas.openxmlformats.org/officeDocument/2006/relationships/hyperlink" Target="rdurgesh2110@gmail.com" TargetMode="External"/><Relationship Id="rId1" Type="http://schemas.openxmlformats.org/officeDocument/2006/relationships/hyperlink" Target="mailto:rdurgesh2110@gmail.com"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notesSlide" Target="../notesSlides/notesSlide4.xml"/><Relationship Id="rId10" Type="http://schemas.openxmlformats.org/officeDocument/2006/relationships/slideLayout" Target="../slideLayouts/slideLayout5.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33619"/>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VibeAIthon 2025</a:t>
            </a:r>
            <a:endParaRPr lang="en-US" sz="4450" dirty="0"/>
          </a:p>
        </p:txBody>
      </p:sp>
      <p:sp>
        <p:nvSpPr>
          <p:cNvPr id="4" name="Text 1"/>
          <p:cNvSpPr/>
          <p:nvPr/>
        </p:nvSpPr>
        <p:spPr>
          <a:xfrm>
            <a:off x="793790" y="2133124"/>
            <a:ext cx="7556421" cy="2267903"/>
          </a:xfrm>
          <a:prstGeom prst="rect">
            <a:avLst/>
          </a:prstGeom>
          <a:noFill/>
        </p:spPr>
        <p:txBody>
          <a:bodyPr wrap="square" lIns="0" tIns="0" rIns="0" bIns="0" rtlCol="0" anchor="t"/>
          <a:lstStyle/>
          <a:p>
            <a:pPr marL="0" indent="0" algn="l">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GuardXLens: AI-Powered Watermark-Based Camera Blocking System for Secure Online Exams</a:t>
            </a:r>
            <a:endParaRPr lang="en-US" sz="3550" dirty="0"/>
          </a:p>
        </p:txBody>
      </p:sp>
      <p:sp>
        <p:nvSpPr>
          <p:cNvPr id="5" name="Text 2"/>
          <p:cNvSpPr/>
          <p:nvPr/>
        </p:nvSpPr>
        <p:spPr>
          <a:xfrm>
            <a:off x="793790" y="4491752"/>
            <a:ext cx="7556421" cy="1701165"/>
          </a:xfrm>
          <a:prstGeom prst="rect">
            <a:avLst/>
          </a:prstGeom>
          <a:noFill/>
        </p:spPr>
        <p:txBody>
          <a:bodyPr wrap="square" lIns="0" tIns="0" rIns="0" bIns="0" rtlCol="0" anchor="t"/>
          <a:lstStyle/>
          <a:p>
            <a:pPr marL="0" indent="0" algn="l">
              <a:lnSpc>
                <a:spcPts val="3300"/>
              </a:lnSpc>
              <a:buNone/>
            </a:pPr>
            <a:r>
              <a:rPr lang="en-US" sz="2650" dirty="0">
                <a:solidFill>
                  <a:schemeClr val="tx1">
                    <a:lumMod val="50000"/>
                    <a:lumOff val="50000"/>
                  </a:schemeClr>
                </a:solidFill>
                <a:latin typeface="DM Sans Semi Bold" pitchFamily="34" charset="0"/>
                <a:ea typeface="DM Sans Semi Bold" pitchFamily="34" charset="-122"/>
                <a:cs typeface="DM Sans Semi Bold" pitchFamily="34" charset="-120"/>
              </a:rPr>
              <a:t>A proactive AI-first solution that prevents exam leaks by detecting invisible watermarks and disabling unauthorized captures in real time.</a:t>
            </a:r>
            <a:endParaRPr lang="en-US" sz="2650" dirty="0">
              <a:solidFill>
                <a:schemeClr val="tx1">
                  <a:lumMod val="50000"/>
                  <a:lumOff val="50000"/>
                </a:schemeClr>
              </a:solidFill>
              <a:latin typeface="DM Sans Semi Bold" pitchFamily="34" charset="0"/>
              <a:ea typeface="DM Sans Semi Bold" pitchFamily="34" charset="-122"/>
              <a:cs typeface="DM Sans Semi Bold" pitchFamily="34" charset="-120"/>
            </a:endParaRPr>
          </a:p>
        </p:txBody>
      </p:sp>
      <p:sp>
        <p:nvSpPr>
          <p:cNvPr id="6" name="Text 3"/>
          <p:cNvSpPr/>
          <p:nvPr/>
        </p:nvSpPr>
        <p:spPr>
          <a:xfrm>
            <a:off x="793790" y="6533078"/>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Team Name : </a:t>
            </a:r>
            <a:r>
              <a:rPr lang="en-US" sz="1750" b="1"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RIZZLERS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50" y="2470150"/>
            <a:ext cx="6454140" cy="668020"/>
          </a:xfrm>
          <a:prstGeom prst="rect">
            <a:avLst/>
          </a:prstGeom>
          <a:noFill/>
        </p:spPr>
        <p:txBody>
          <a:bodyPr wrap="none" lIns="0" tIns="0" rIns="0" bIns="0" rtlCol="0" anchor="t"/>
          <a:lstStyle/>
          <a:p>
            <a:pPr marL="0" indent="0" algn="l">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What We Want for GuardLens</a:t>
            </a:r>
            <a:endParaRPr lang="en-US" sz="3550" dirty="0"/>
          </a:p>
        </p:txBody>
      </p:sp>
      <p:sp>
        <p:nvSpPr>
          <p:cNvPr id="3" name="Text 1"/>
          <p:cNvSpPr/>
          <p:nvPr/>
        </p:nvSpPr>
        <p:spPr>
          <a:xfrm>
            <a:off x="793750" y="3608705"/>
            <a:ext cx="13042900" cy="551180"/>
          </a:xfrm>
          <a:prstGeom prst="rect">
            <a:avLst/>
          </a:prstGeom>
          <a:noFill/>
        </p:spPr>
        <p:txBody>
          <a:bodyPr wrap="none" lIns="0" tIns="0" rIns="0" bIns="0" rtlCol="0" anchor="t"/>
          <a:lstStyle/>
          <a:p>
            <a:pPr marL="0" indent="0" algn="l">
              <a:lnSpc>
                <a:spcPts val="2850"/>
              </a:lnSpc>
              <a:buSzPct val="100000"/>
              <a:buNone/>
            </a:pPr>
            <a:r>
              <a:rPr lang="en-US" sz="2000" b="1" dirty="0">
                <a:solidFill>
                  <a:schemeClr val="tx1"/>
                </a:solidFill>
                <a:latin typeface="Inter Medium" panose="02000503000000020004" pitchFamily="34" charset="0"/>
                <a:ea typeface="Inter Medium" panose="02000503000000020004" pitchFamily="34" charset="-122"/>
                <a:cs typeface="Inter Medium" panose="02000503000000020004" pitchFamily="34" charset="-120"/>
              </a:rPr>
              <a:t>Funding:</a:t>
            </a: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 </a:t>
            </a:r>
            <a:r>
              <a:rPr lang="en-US" b="1" dirty="0">
                <a:solidFill>
                  <a:schemeClr val="tx1">
                    <a:lumMod val="75000"/>
                    <a:lumOff val="25000"/>
                  </a:schemeClr>
                </a:solidFill>
                <a:latin typeface="Inter Medium" panose="02000503000000020004" pitchFamily="34" charset="0"/>
                <a:ea typeface="Inter Medium" panose="02000503000000020004" pitchFamily="34" charset="-122"/>
                <a:cs typeface="Inter Medium" panose="02000503000000020004" pitchFamily="34" charset="-120"/>
              </a:rPr>
              <a:t>To complete system-level AI camera integration, UI/UX refinement, and large-scale pilot testing.</a:t>
            </a:r>
            <a:endParaRPr lang="en-US" b="1" dirty="0">
              <a:solidFill>
                <a:schemeClr val="tx1">
                  <a:lumMod val="75000"/>
                  <a:lumOff val="25000"/>
                </a:schemeClr>
              </a:solidFill>
              <a:latin typeface="Inter Medium" panose="02000503000000020004" pitchFamily="34" charset="0"/>
              <a:ea typeface="Inter Medium" panose="02000503000000020004" pitchFamily="34" charset="-122"/>
              <a:cs typeface="Inter Medium" panose="02000503000000020004" pitchFamily="34" charset="-120"/>
            </a:endParaRPr>
          </a:p>
        </p:txBody>
      </p:sp>
      <p:sp>
        <p:nvSpPr>
          <p:cNvPr id="4" name="Text 2"/>
          <p:cNvSpPr/>
          <p:nvPr/>
        </p:nvSpPr>
        <p:spPr>
          <a:xfrm>
            <a:off x="793750" y="4115435"/>
            <a:ext cx="13042900" cy="416560"/>
          </a:xfrm>
          <a:prstGeom prst="rect">
            <a:avLst/>
          </a:prstGeom>
          <a:noFill/>
        </p:spPr>
        <p:txBody>
          <a:bodyPr wrap="none" lIns="0" tIns="0" rIns="0" bIns="0" rtlCol="0" anchor="t"/>
          <a:lstStyle/>
          <a:p>
            <a:pPr marL="0" indent="0" algn="l">
              <a:lnSpc>
                <a:spcPts val="2850"/>
              </a:lnSpc>
              <a:buSzPct val="100000"/>
              <a:buNone/>
            </a:pPr>
            <a:r>
              <a:rPr lang="en-US" sz="2000" b="1" dirty="0">
                <a:solidFill>
                  <a:schemeClr val="tx1"/>
                </a:solidFill>
                <a:latin typeface="Inter Medium" panose="02000503000000020004" pitchFamily="34" charset="0"/>
                <a:ea typeface="Inter Medium" panose="02000503000000020004" pitchFamily="34" charset="-122"/>
                <a:cs typeface="Inter Medium" panose="02000503000000020004" pitchFamily="34" charset="-120"/>
              </a:rPr>
              <a:t>Mentorship</a:t>
            </a:r>
            <a:r>
              <a:rPr lang="en-US" sz="1750" b="1" dirty="0">
                <a:solidFill>
                  <a:schemeClr val="tx1"/>
                </a:solidFill>
                <a:latin typeface="Inter Medium" panose="02000503000000020004" pitchFamily="34" charset="0"/>
                <a:ea typeface="Inter Medium" panose="02000503000000020004" pitchFamily="34" charset="-122"/>
                <a:cs typeface="Inter Medium" panose="02000503000000020004" pitchFamily="34" charset="-120"/>
              </a:rPr>
              <a:t>:</a:t>
            </a:r>
            <a:r>
              <a:rPr lang="en-US" sz="1750" dirty="0">
                <a:solidFill>
                  <a:schemeClr val="tx1"/>
                </a:solidFill>
                <a:latin typeface="Inter Medium" panose="02000503000000020004" pitchFamily="34" charset="0"/>
                <a:ea typeface="Inter Medium" panose="02000503000000020004" pitchFamily="34" charset="-122"/>
                <a:cs typeface="Inter Medium" panose="02000503000000020004" pitchFamily="34" charset="-120"/>
              </a:rPr>
              <a:t> </a:t>
            </a:r>
            <a:r>
              <a:rPr lang="en-US" sz="1750" dirty="0">
                <a:solidFill>
                  <a:schemeClr val="tx1">
                    <a:lumMod val="75000"/>
                    <a:lumOff val="25000"/>
                  </a:schemeClr>
                </a:solidFill>
                <a:latin typeface="Inter Medium" panose="02000503000000020004" pitchFamily="34" charset="0"/>
                <a:ea typeface="Inter Medium" panose="02000503000000020004" pitchFamily="34" charset="-122"/>
                <a:cs typeface="Inter Medium" panose="02000503000000020004" pitchFamily="34" charset="-120"/>
              </a:rPr>
              <a:t>Expert guidance in AI, computer vision, Android system development, and online assessment security.</a:t>
            </a:r>
            <a:endParaRPr lang="en-US" sz="1750" dirty="0">
              <a:solidFill>
                <a:schemeClr val="tx1">
                  <a:lumMod val="75000"/>
                  <a:lumOff val="25000"/>
                </a:schemeClr>
              </a:solidFill>
              <a:latin typeface="Inter Medium" panose="02000503000000020004" pitchFamily="34" charset="0"/>
              <a:ea typeface="Inter Medium" panose="02000503000000020004" pitchFamily="34" charset="-122"/>
              <a:cs typeface="Inter Medium" panose="02000503000000020004" pitchFamily="34" charset="-120"/>
            </a:endParaRPr>
          </a:p>
        </p:txBody>
      </p:sp>
      <p:sp>
        <p:nvSpPr>
          <p:cNvPr id="5" name="Text 3"/>
          <p:cNvSpPr/>
          <p:nvPr/>
        </p:nvSpPr>
        <p:spPr>
          <a:xfrm>
            <a:off x="793750" y="4578350"/>
            <a:ext cx="13042900" cy="489585"/>
          </a:xfrm>
          <a:prstGeom prst="rect">
            <a:avLst/>
          </a:prstGeom>
          <a:noFill/>
        </p:spPr>
        <p:txBody>
          <a:bodyPr wrap="square" lIns="0" tIns="0" rIns="0" bIns="0" rtlCol="0" anchor="t"/>
          <a:lstStyle/>
          <a:p>
            <a:pPr marL="0" indent="0" algn="l">
              <a:lnSpc>
                <a:spcPts val="2850"/>
              </a:lnSpc>
              <a:buSzPct val="100000"/>
              <a:buNone/>
            </a:pPr>
            <a:r>
              <a:rPr lang="en-US" sz="2000" b="1" dirty="0">
                <a:solidFill>
                  <a:schemeClr val="tx1"/>
                </a:solidFill>
                <a:latin typeface="Inter Medium" panose="02000503000000020004" pitchFamily="34" charset="0"/>
                <a:ea typeface="Inter Medium" panose="02000503000000020004" pitchFamily="34" charset="-122"/>
                <a:cs typeface="Inter Medium" panose="02000503000000020004" pitchFamily="34" charset="-120"/>
              </a:rPr>
              <a:t>Partnerships:</a:t>
            </a:r>
            <a:r>
              <a:rPr lang="en-US" sz="1750" dirty="0">
                <a:solidFill>
                  <a:schemeClr val="tx1">
                    <a:lumMod val="75000"/>
                    <a:lumOff val="25000"/>
                  </a:schemeClr>
                </a:solidFill>
                <a:latin typeface="Inter Medium" panose="02000503000000020004" pitchFamily="34" charset="0"/>
                <a:ea typeface="Inter Medium" panose="02000503000000020004" pitchFamily="34" charset="-122"/>
                <a:cs typeface="Inter Medium" panose="02000503000000020004" pitchFamily="34" charset="-120"/>
              </a:rPr>
              <a:t> Collaborations with educational institutions, online exam platforms, and corporate assessment providers.</a:t>
            </a:r>
            <a:endParaRPr lang="en-US" sz="1750" dirty="0">
              <a:solidFill>
                <a:schemeClr val="tx1">
                  <a:lumMod val="75000"/>
                  <a:lumOff val="25000"/>
                </a:schemeClr>
              </a:solidFill>
              <a:latin typeface="Inter Medium" panose="02000503000000020004" pitchFamily="34" charset="0"/>
              <a:ea typeface="Inter Medium" panose="02000503000000020004" pitchFamily="34" charset="-122"/>
              <a:cs typeface="Inter Medium" panose="02000503000000020004" pitchFamily="34" charset="-120"/>
            </a:endParaRPr>
          </a:p>
        </p:txBody>
      </p:sp>
      <p:sp>
        <p:nvSpPr>
          <p:cNvPr id="6" name="Text 4"/>
          <p:cNvSpPr/>
          <p:nvPr/>
        </p:nvSpPr>
        <p:spPr>
          <a:xfrm>
            <a:off x="793750" y="5386070"/>
            <a:ext cx="13042900" cy="495300"/>
          </a:xfrm>
          <a:prstGeom prst="rect">
            <a:avLst/>
          </a:prstGeom>
          <a:noFill/>
        </p:spPr>
        <p:txBody>
          <a:bodyPr wrap="none" lIns="0" tIns="0" rIns="0" bIns="0" rtlCol="0" anchor="t"/>
          <a:lstStyle/>
          <a:p>
            <a:pPr marL="0" indent="0" algn="l">
              <a:lnSpc>
                <a:spcPts val="2850"/>
              </a:lnSpc>
              <a:buSzPct val="100000"/>
              <a:buNone/>
            </a:pPr>
            <a:r>
              <a:rPr lang="en-US" sz="2000" b="1" dirty="0">
                <a:solidFill>
                  <a:schemeClr val="tx1"/>
                </a:solidFill>
                <a:latin typeface="Inter Medium" panose="02000503000000020004" pitchFamily="34" charset="0"/>
                <a:ea typeface="Inter Medium" panose="02000503000000020004" pitchFamily="34" charset="-122"/>
                <a:cs typeface="Inter Medium" panose="02000503000000020004" pitchFamily="34" charset="-120"/>
              </a:rPr>
              <a:t>Feedback:</a:t>
            </a:r>
            <a:r>
              <a:rPr lang="en-US" sz="1750" dirty="0">
                <a:solidFill>
                  <a:schemeClr val="tx1"/>
                </a:solidFill>
                <a:latin typeface="Inter Medium" panose="02000503000000020004" pitchFamily="34" charset="0"/>
                <a:ea typeface="Inter Medium" panose="02000503000000020004" pitchFamily="34" charset="-122"/>
                <a:cs typeface="Inter Medium" panose="02000503000000020004" pitchFamily="34" charset="-120"/>
              </a:rPr>
              <a:t> </a:t>
            </a:r>
            <a:r>
              <a:rPr lang="en-US" sz="1750" dirty="0">
                <a:solidFill>
                  <a:schemeClr val="tx1">
                    <a:lumMod val="75000"/>
                    <a:lumOff val="25000"/>
                  </a:schemeClr>
                </a:solidFill>
                <a:latin typeface="Inter Medium" panose="02000503000000020004" pitchFamily="34" charset="0"/>
                <a:ea typeface="Inter Medium" panose="02000503000000020004" pitchFamily="34" charset="-122"/>
                <a:cs typeface="Inter Medium" panose="02000503000000020004" pitchFamily="34" charset="-120"/>
              </a:rPr>
              <a:t>Validate effectiveness of watermark detection, camera-blocking accuracy, and user experience.</a:t>
            </a:r>
            <a:endParaRPr lang="en-US" sz="1750" dirty="0">
              <a:solidFill>
                <a:schemeClr val="tx1">
                  <a:lumMod val="75000"/>
                  <a:lumOff val="25000"/>
                </a:schemeClr>
              </a:solidFill>
              <a:latin typeface="Inter Medium" panose="02000503000000020004" pitchFamily="34" charset="0"/>
              <a:ea typeface="Inter Medium" panose="02000503000000020004" pitchFamily="34" charset="-122"/>
              <a:cs typeface="Inter Medium" panose="02000503000000020004" pitchFamily="34" charset="-120"/>
            </a:endParaRPr>
          </a:p>
        </p:txBody>
      </p:sp>
      <p:sp>
        <p:nvSpPr>
          <p:cNvPr id="7" name="Text 5"/>
          <p:cNvSpPr/>
          <p:nvPr/>
        </p:nvSpPr>
        <p:spPr>
          <a:xfrm>
            <a:off x="793750" y="5891530"/>
            <a:ext cx="13042900" cy="513715"/>
          </a:xfrm>
          <a:prstGeom prst="rect">
            <a:avLst/>
          </a:prstGeom>
          <a:noFill/>
        </p:spPr>
        <p:txBody>
          <a:bodyPr wrap="none" lIns="0" tIns="0" rIns="0" bIns="0" rtlCol="0" anchor="t"/>
          <a:lstStyle/>
          <a:p>
            <a:pPr marL="0" indent="0" algn="l">
              <a:lnSpc>
                <a:spcPts val="2850"/>
              </a:lnSpc>
              <a:buSzPct val="100000"/>
              <a:buNone/>
            </a:pPr>
            <a:r>
              <a:rPr lang="en-US" sz="2000" b="1" dirty="0">
                <a:solidFill>
                  <a:schemeClr val="tx1"/>
                </a:solidFill>
                <a:latin typeface="Inter Medium" panose="02000503000000020004" pitchFamily="34" charset="0"/>
                <a:ea typeface="Inter Medium" panose="02000503000000020004" pitchFamily="34" charset="-122"/>
                <a:cs typeface="Inter Medium" panose="02000503000000020004" pitchFamily="34" charset="-120"/>
              </a:rPr>
              <a:t>Support:</a:t>
            </a:r>
            <a:r>
              <a:rPr lang="en-US" sz="17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 </a:t>
            </a:r>
            <a:r>
              <a:rPr lang="en-US" sz="1750" dirty="0">
                <a:solidFill>
                  <a:schemeClr val="tx1">
                    <a:lumMod val="75000"/>
                    <a:lumOff val="25000"/>
                  </a:schemeClr>
                </a:solidFill>
                <a:latin typeface="Inter Medium" panose="02000503000000020004" pitchFamily="34" charset="0"/>
                <a:ea typeface="Inter Medium" panose="02000503000000020004" pitchFamily="34" charset="-122"/>
                <a:cs typeface="Inter Medium" panose="02000503000000020004" pitchFamily="34" charset="-120"/>
              </a:rPr>
              <a:t>Assistance in filing complete patents and expanding the technology globally.</a:t>
            </a:r>
            <a:endParaRPr lang="en-US" sz="1750" dirty="0">
              <a:solidFill>
                <a:schemeClr val="tx1">
                  <a:lumMod val="75000"/>
                  <a:lumOff val="25000"/>
                </a:schemeClr>
              </a:solidFill>
              <a:latin typeface="Inter Medium" panose="02000503000000020004" pitchFamily="34" charset="0"/>
              <a:ea typeface="Inter Medium" panose="02000503000000020004" pitchFamily="34" charset="-122"/>
              <a:cs typeface="Inter Medium" panose="02000503000000020004" pitchFamily="34" charset="-120"/>
            </a:endParaRPr>
          </a:p>
        </p:txBody>
      </p:sp>
      <p:sp>
        <p:nvSpPr>
          <p:cNvPr id="9" name="Rectangles 8"/>
          <p:cNvSpPr/>
          <p:nvPr/>
        </p:nvSpPr>
        <p:spPr>
          <a:xfrm>
            <a:off x="12613640" y="7683500"/>
            <a:ext cx="1933575" cy="5467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742605"/>
            <a:ext cx="3402330" cy="425291"/>
          </a:xfrm>
          <a:prstGeom prst="rect">
            <a:avLst/>
          </a:prstGeom>
          <a:noFill/>
        </p:spPr>
        <p:txBody>
          <a:bodyPr wrap="none" lIns="0" tIns="0" rIns="0" bIns="0" rtlCol="0" anchor="t"/>
          <a:lstStyle/>
          <a:p>
            <a:pPr marL="0" indent="0" algn="l">
              <a:lnSpc>
                <a:spcPts val="3300"/>
              </a:lnSpc>
              <a:buNone/>
            </a:pPr>
            <a:r>
              <a:rPr lang="en-US" sz="2650" dirty="0">
                <a:solidFill>
                  <a:srgbClr val="030303"/>
                </a:solidFill>
                <a:latin typeface="DM Sans Semi Bold" pitchFamily="34" charset="0"/>
                <a:ea typeface="DM Sans Semi Bold" pitchFamily="34" charset="-122"/>
                <a:cs typeface="DM Sans Semi Bold" pitchFamily="34" charset="-120"/>
              </a:rPr>
              <a:t>Contact &amp; Connect</a:t>
            </a:r>
            <a:endParaRPr lang="en-US" sz="2650" dirty="0"/>
          </a:p>
        </p:txBody>
      </p:sp>
      <p:sp>
        <p:nvSpPr>
          <p:cNvPr id="3" name="Text 1">
            <a:hlinkClick r:id="rId1"/>
          </p:cNvPr>
          <p:cNvSpPr/>
          <p:nvPr/>
        </p:nvSpPr>
        <p:spPr>
          <a:xfrm>
            <a:off x="793790" y="3655179"/>
            <a:ext cx="13042821" cy="362903"/>
          </a:xfrm>
          <a:prstGeom prst="rect">
            <a:avLst/>
          </a:prstGeom>
          <a:noFill/>
        </p:spPr>
        <p:txBody>
          <a:bodyPr wrap="none" lIns="0" tIns="0" rIns="0" bIns="0" rtlCol="0" anchor="t"/>
          <a:lstStyle/>
          <a:p>
            <a:pPr marL="0" indent="0" algn="l">
              <a:lnSpc>
                <a:spcPts val="2850"/>
              </a:lnSpc>
              <a:buSzPct val="100000"/>
              <a:buNone/>
            </a:pPr>
            <a:r>
              <a:rPr lang="en-US" sz="17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Email: </a:t>
            </a:r>
            <a:r>
              <a:rPr lang="en-IN" sz="17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hlinkClick r:id="rId2" action="ppaction://hlinkfile"/>
              </a:rPr>
              <a:t>rdurgesh2110@gmail.com</a:t>
            </a:r>
            <a:endParaRPr lang="en-US" sz="1750" dirty="0"/>
          </a:p>
        </p:txBody>
      </p:sp>
      <p:sp>
        <p:nvSpPr>
          <p:cNvPr id="4" name="Text 2"/>
          <p:cNvSpPr/>
          <p:nvPr/>
        </p:nvSpPr>
        <p:spPr>
          <a:xfrm>
            <a:off x="793790" y="4063722"/>
            <a:ext cx="13042821" cy="362903"/>
          </a:xfrm>
          <a:prstGeom prst="rect">
            <a:avLst/>
          </a:prstGeom>
          <a:noFill/>
        </p:spPr>
        <p:txBody>
          <a:bodyPr wrap="none" lIns="0" tIns="0" rIns="0" bIns="0" rtlCol="0" anchor="t"/>
          <a:lstStyle/>
          <a:p>
            <a:pPr marL="0" indent="0" algn="l">
              <a:lnSpc>
                <a:spcPts val="2850"/>
              </a:lnSpc>
              <a:buSzPct val="100000"/>
              <a:buNone/>
            </a:pPr>
            <a:r>
              <a:rPr lang="en-US" sz="17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LinkedIn</a:t>
            </a:r>
            <a:r>
              <a:rPr lang="en-IN" altLang="en-US" sz="17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a:t>
            </a:r>
            <a:r>
              <a:rPr lang="en-IN" sz="17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hlinkClick r:id="rId3" action="ppaction://hlinkfile"/>
              </a:rPr>
              <a:t>https://www.linkedin.com/in/rdurgesh2110/</a:t>
            </a:r>
            <a:r>
              <a:rPr lang="en-US" sz="17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 </a:t>
            </a:r>
            <a:endParaRPr lang="en-IN" sz="17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endParaRPr>
          </a:p>
        </p:txBody>
      </p:sp>
      <p:sp>
        <p:nvSpPr>
          <p:cNvPr id="5" name="Text 3">
            <a:hlinkClick r:id="rId4" action="ppaction://hlinkfile"/>
          </p:cNvPr>
          <p:cNvSpPr/>
          <p:nvPr/>
        </p:nvSpPr>
        <p:spPr>
          <a:xfrm>
            <a:off x="793790" y="4429720"/>
            <a:ext cx="13042821" cy="362903"/>
          </a:xfrm>
          <a:prstGeom prst="rect">
            <a:avLst/>
          </a:prstGeom>
          <a:noFill/>
        </p:spPr>
        <p:txBody>
          <a:bodyPr wrap="none" lIns="0" tIns="0" rIns="0" bIns="0" rtlCol="0" anchor="t"/>
          <a:lstStyle/>
          <a:p>
            <a:pPr marL="0" indent="0" algn="l">
              <a:lnSpc>
                <a:spcPts val="2850"/>
              </a:lnSpc>
              <a:buSzPct val="100000"/>
              <a:buNone/>
            </a:pPr>
            <a:r>
              <a:rPr lang="en-US" sz="175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GitHub:</a:t>
            </a:r>
            <a:r>
              <a:rPr lang="en-US" sz="1750" b="1"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 </a:t>
            </a:r>
            <a:r>
              <a:rPr lang="en-US" altLang="en-US" sz="1750" b="1" dirty="0">
                <a:hlinkClick r:id="rId4" action="ppaction://hlinkfile"/>
              </a:rPr>
              <a:t>https://github.com/Durgesh-2110</a:t>
            </a:r>
            <a:endParaRPr lang="en-US" altLang="en-US" sz="1750" b="1" dirty="0"/>
          </a:p>
        </p:txBody>
      </p:sp>
      <p:sp>
        <p:nvSpPr>
          <p:cNvPr id="6" name="Text 4"/>
          <p:cNvSpPr/>
          <p:nvPr/>
        </p:nvSpPr>
        <p:spPr>
          <a:xfrm>
            <a:off x="1670685" y="5582920"/>
            <a:ext cx="12632055" cy="1083310"/>
          </a:xfrm>
          <a:prstGeom prst="rect">
            <a:avLst/>
          </a:prstGeom>
          <a:noFill/>
        </p:spPr>
        <p:txBody>
          <a:bodyPr wrap="none" lIns="0" tIns="0" rIns="0" bIns="0" rtlCol="0" anchor="t"/>
          <a:lstStyle/>
          <a:p>
            <a:pPr marL="0" indent="0" algn="l">
              <a:lnSpc>
                <a:spcPts val="2850"/>
              </a:lnSpc>
              <a:buNone/>
            </a:pPr>
            <a:r>
              <a:rPr lang="en-US" sz="35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GuardLens — Capture Nothing, Secure Everything</a:t>
            </a:r>
            <a:r>
              <a:rPr lang="en-IN" altLang="en-US" sz="35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a:t>
            </a:r>
            <a:endParaRPr lang="en-IN" altLang="en-US" sz="35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endParaRPr>
          </a:p>
        </p:txBody>
      </p:sp>
      <p:sp>
        <p:nvSpPr>
          <p:cNvPr id="7" name="Text Box 6"/>
          <p:cNvSpPr txBox="1"/>
          <p:nvPr/>
        </p:nvSpPr>
        <p:spPr>
          <a:xfrm>
            <a:off x="5168900" y="1153160"/>
            <a:ext cx="4876800" cy="937260"/>
          </a:xfrm>
          <a:prstGeom prst="rect">
            <a:avLst/>
          </a:prstGeom>
          <a:noFill/>
        </p:spPr>
        <p:txBody>
          <a:bodyPr wrap="square" rtlCol="0">
            <a:spAutoFit/>
          </a:bodyPr>
          <a:p>
            <a:r>
              <a:rPr sz="5500" b="1" dirty="0">
                <a:sym typeface="+mn-ea"/>
              </a:rPr>
              <a:t>Thank You</a:t>
            </a:r>
            <a:endParaRPr lang="en-US" sz="5500"/>
          </a:p>
        </p:txBody>
      </p:sp>
      <p:sp>
        <p:nvSpPr>
          <p:cNvPr id="9" name="Rectangles 8"/>
          <p:cNvSpPr/>
          <p:nvPr/>
        </p:nvSpPr>
        <p:spPr>
          <a:xfrm>
            <a:off x="12613640" y="7683500"/>
            <a:ext cx="1933575" cy="5467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27271"/>
            <a:ext cx="11819692" cy="637937"/>
          </a:xfrm>
          <a:prstGeom prst="rect">
            <a:avLst/>
          </a:prstGeom>
          <a:noFill/>
        </p:spPr>
        <p:txBody>
          <a:bodyPr wrap="none" lIns="0" tIns="0" rIns="0" bIns="0" rtlCol="0" anchor="t"/>
          <a:lstStyle/>
          <a:p>
            <a:pPr marL="0" indent="0" algn="l">
              <a:lnSpc>
                <a:spcPts val="5000"/>
              </a:lnSpc>
              <a:buNone/>
            </a:pPr>
            <a:r>
              <a:rPr lang="en-US" sz="4000" dirty="0">
                <a:solidFill>
                  <a:srgbClr val="030303"/>
                </a:solidFill>
                <a:latin typeface="DM Sans Semi Bold" pitchFamily="34" charset="0"/>
                <a:ea typeface="DM Sans Semi Bold" pitchFamily="34" charset="-122"/>
                <a:cs typeface="DM Sans Semi Bold" pitchFamily="34" charset="-120"/>
              </a:rPr>
              <a:t>Problem — Why Current Remote Proctoring Fails</a:t>
            </a:r>
            <a:endParaRPr lang="en-US" sz="4000" dirty="0"/>
          </a:p>
        </p:txBody>
      </p:sp>
      <p:sp>
        <p:nvSpPr>
          <p:cNvPr id="3" name="Text 1"/>
          <p:cNvSpPr/>
          <p:nvPr/>
        </p:nvSpPr>
        <p:spPr>
          <a:xfrm>
            <a:off x="793790" y="2155031"/>
            <a:ext cx="6272451" cy="653415"/>
          </a:xfrm>
          <a:prstGeom prst="rect">
            <a:avLst/>
          </a:prstGeom>
          <a:noFill/>
        </p:spPr>
        <p:txBody>
          <a:bodyPr wrap="square" lIns="0" tIns="0" rIns="0" bIns="0" rtlCol="0" anchor="t"/>
          <a:lstStyle/>
          <a:p>
            <a:pPr marL="0" indent="0" algn="l">
              <a:lnSpc>
                <a:spcPts val="2550"/>
              </a:lnSpc>
              <a:buNone/>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 Rapid rise in exam malpractice using secondary devices to photograph questions.</a:t>
            </a:r>
            <a:endParaRPr lang="en-US" dirty="0"/>
          </a:p>
        </p:txBody>
      </p:sp>
      <p:sp>
        <p:nvSpPr>
          <p:cNvPr id="4" name="Text 2"/>
          <p:cNvSpPr/>
          <p:nvPr/>
        </p:nvSpPr>
        <p:spPr>
          <a:xfrm>
            <a:off x="793790" y="2992160"/>
            <a:ext cx="6272451" cy="980123"/>
          </a:xfrm>
          <a:prstGeom prst="rect">
            <a:avLst/>
          </a:prstGeom>
          <a:noFill/>
        </p:spPr>
        <p:txBody>
          <a:bodyPr wrap="square" lIns="0" tIns="0" rIns="0" bIns="0" rtlCol="0" anchor="t"/>
          <a:lstStyle/>
          <a:p>
            <a:pPr marL="0" indent="0" algn="l">
              <a:lnSpc>
                <a:spcPts val="2550"/>
              </a:lnSpc>
              <a:buNone/>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 Existing systems act after cheating happens — they rely on people watching, screen recordings, or checking later instead of stopping it in real time.</a:t>
            </a:r>
            <a:endParaRPr lang="en-US" dirty="0"/>
          </a:p>
        </p:txBody>
      </p:sp>
      <p:sp>
        <p:nvSpPr>
          <p:cNvPr id="5" name="Text 3"/>
          <p:cNvSpPr/>
          <p:nvPr/>
        </p:nvSpPr>
        <p:spPr>
          <a:xfrm>
            <a:off x="793790" y="4155996"/>
            <a:ext cx="6272451" cy="653415"/>
          </a:xfrm>
          <a:prstGeom prst="rect">
            <a:avLst/>
          </a:prstGeom>
          <a:noFill/>
        </p:spPr>
        <p:txBody>
          <a:bodyPr wrap="square" lIns="0" tIns="0" rIns="0" bIns="0" rtlCol="0" anchor="t"/>
          <a:lstStyle/>
          <a:p>
            <a:pPr marL="0" indent="0" algn="l">
              <a:lnSpc>
                <a:spcPts val="2550"/>
              </a:lnSpc>
              <a:buNone/>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 Result: leaked question banks, eroded trust, and increased administrative cost.</a:t>
            </a:r>
            <a:endParaRPr lang="en-US" dirty="0"/>
          </a:p>
        </p:txBody>
      </p:sp>
      <p:sp>
        <p:nvSpPr>
          <p:cNvPr id="6" name="Text 4"/>
          <p:cNvSpPr/>
          <p:nvPr/>
        </p:nvSpPr>
        <p:spPr>
          <a:xfrm>
            <a:off x="793790" y="4993124"/>
            <a:ext cx="6272451" cy="653415"/>
          </a:xfrm>
          <a:prstGeom prst="rect">
            <a:avLst/>
          </a:prstGeom>
          <a:noFill/>
        </p:spPr>
        <p:txBody>
          <a:bodyPr wrap="square" lIns="0" tIns="0" rIns="0" bIns="0" rtlCol="0" anchor="t"/>
          <a:lstStyle/>
          <a:p>
            <a:pPr marL="0" indent="0" algn="l">
              <a:lnSpc>
                <a:spcPts val="2550"/>
              </a:lnSpc>
              <a:buNone/>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 Need: a preventive, automated control that interrupts cheating the moment it happens.</a:t>
            </a:r>
            <a:endParaRPr lang="en-US" dirty="0"/>
          </a:p>
        </p:txBody>
      </p:sp>
      <p:sp>
        <p:nvSpPr>
          <p:cNvPr id="7" name="Text 5"/>
          <p:cNvSpPr/>
          <p:nvPr/>
        </p:nvSpPr>
        <p:spPr>
          <a:xfrm>
            <a:off x="793790" y="5830253"/>
            <a:ext cx="6272451" cy="653415"/>
          </a:xfrm>
          <a:prstGeom prst="rect">
            <a:avLst/>
          </a:prstGeom>
          <a:noFill/>
        </p:spPr>
        <p:txBody>
          <a:bodyPr wrap="square" lIns="0" tIns="0" rIns="0" bIns="0" rtlCol="0" anchor="t"/>
          <a:lstStyle/>
          <a:p>
            <a:pPr marL="0" indent="0" algn="l">
              <a:lnSpc>
                <a:spcPts val="2550"/>
              </a:lnSpc>
              <a:buNone/>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Limited scalability: Human-based monitoring and manual review can't handle large-scale exams efficiently.</a:t>
            </a:r>
            <a:endParaRPr lang="en-US" dirty="0"/>
          </a:p>
        </p:txBody>
      </p:sp>
      <p:pic>
        <p:nvPicPr>
          <p:cNvPr id="8" name="Image 0" descr="preencoded.png"/>
          <p:cNvPicPr>
            <a:picLocks noChangeAspect="1"/>
          </p:cNvPicPr>
          <p:nvPr/>
        </p:nvPicPr>
        <p:blipFill>
          <a:blip r:embed="rId1"/>
          <a:stretch>
            <a:fillRect/>
          </a:stretch>
        </p:blipFill>
        <p:spPr>
          <a:xfrm>
            <a:off x="7571780" y="2200870"/>
            <a:ext cx="4771787" cy="4771787"/>
          </a:xfrm>
          <a:prstGeom prst="rect">
            <a:avLst/>
          </a:prstGeom>
        </p:spPr>
      </p:pic>
      <p:sp>
        <p:nvSpPr>
          <p:cNvPr id="9" name="Rectangles 8"/>
          <p:cNvSpPr/>
          <p:nvPr/>
        </p:nvSpPr>
        <p:spPr>
          <a:xfrm>
            <a:off x="12613640" y="7683500"/>
            <a:ext cx="1933575" cy="5467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68680"/>
            <a:ext cx="7556421" cy="1275874"/>
          </a:xfrm>
          <a:prstGeom prst="rect">
            <a:avLst/>
          </a:prstGeom>
          <a:noFill/>
        </p:spPr>
        <p:txBody>
          <a:bodyPr wrap="square" lIns="0" tIns="0" rIns="0" bIns="0" rtlCol="0" anchor="t"/>
          <a:lstStyle/>
          <a:p>
            <a:pPr marL="0" indent="0" algn="l">
              <a:lnSpc>
                <a:spcPts val="5000"/>
              </a:lnSpc>
              <a:buNone/>
            </a:pPr>
            <a:r>
              <a:rPr lang="en-US" sz="4000" dirty="0">
                <a:solidFill>
                  <a:srgbClr val="030303"/>
                </a:solidFill>
                <a:latin typeface="DM Sans Semi Bold" pitchFamily="34" charset="0"/>
                <a:ea typeface="DM Sans Semi Bold" pitchFamily="34" charset="-122"/>
                <a:cs typeface="DM Sans Semi Bold" pitchFamily="34" charset="-120"/>
              </a:rPr>
              <a:t>Our Solution — Preventive, Not Reactive</a:t>
            </a:r>
            <a:endParaRPr lang="en-US" sz="4000" dirty="0"/>
          </a:p>
        </p:txBody>
      </p:sp>
      <p:sp>
        <p:nvSpPr>
          <p:cNvPr id="4" name="Text 1"/>
          <p:cNvSpPr/>
          <p:nvPr/>
        </p:nvSpPr>
        <p:spPr>
          <a:xfrm>
            <a:off x="6280190" y="2450663"/>
            <a:ext cx="7556421" cy="326708"/>
          </a:xfrm>
          <a:prstGeom prst="rect">
            <a:avLst/>
          </a:prstGeom>
          <a:noFill/>
        </p:spPr>
        <p:txBody>
          <a:bodyPr wrap="none" lIns="0" tIns="0" rIns="0" bIns="0" rtlCol="0" anchor="t"/>
          <a:lstStyle/>
          <a:p>
            <a:pPr marL="0" indent="0" algn="l">
              <a:lnSpc>
                <a:spcPts val="2550"/>
              </a:lnSpc>
              <a:buNone/>
            </a:pPr>
            <a:r>
              <a:rPr lang="en-US" b="1"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Two-part platform (Initially):</a:t>
            </a:r>
            <a:endParaRPr lang="en-US" dirty="0"/>
          </a:p>
        </p:txBody>
      </p:sp>
      <p:sp>
        <p:nvSpPr>
          <p:cNvPr id="5" name="Text 2"/>
          <p:cNvSpPr/>
          <p:nvPr/>
        </p:nvSpPr>
        <p:spPr>
          <a:xfrm>
            <a:off x="6280190" y="3006923"/>
            <a:ext cx="7556421" cy="653415"/>
          </a:xfrm>
          <a:prstGeom prst="rect">
            <a:avLst/>
          </a:prstGeom>
          <a:noFill/>
        </p:spPr>
        <p:txBody>
          <a:bodyPr wrap="square" lIns="0" tIns="0" rIns="0" bIns="0" rtlCol="0" anchor="t"/>
          <a:lstStyle/>
          <a:p>
            <a:pPr marL="342900" indent="-342900" algn="l">
              <a:lnSpc>
                <a:spcPts val="2550"/>
              </a:lnSpc>
              <a:buSzPct val="100000"/>
              <a:buFont typeface="+mj-lt"/>
              <a:buAutoNum type="arabicPeriod"/>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Exam </a:t>
            </a:r>
            <a:r>
              <a:rPr lang="en-IN" alt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Platform</a:t>
            </a: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 that embeds a universal invisible watermark behind every question.</a:t>
            </a:r>
            <a:endParaRPr lang="en-US" dirty="0"/>
          </a:p>
        </p:txBody>
      </p:sp>
      <p:sp>
        <p:nvSpPr>
          <p:cNvPr id="6" name="Text 3"/>
          <p:cNvSpPr/>
          <p:nvPr/>
        </p:nvSpPr>
        <p:spPr>
          <a:xfrm>
            <a:off x="6280190" y="3731776"/>
            <a:ext cx="7556421" cy="653415"/>
          </a:xfrm>
          <a:prstGeom prst="rect">
            <a:avLst/>
          </a:prstGeom>
          <a:noFill/>
        </p:spPr>
        <p:txBody>
          <a:bodyPr wrap="square" lIns="0" tIns="0" rIns="0" bIns="0" rtlCol="0" anchor="t"/>
          <a:lstStyle/>
          <a:p>
            <a:pPr marL="342900" indent="-342900" algn="l">
              <a:lnSpc>
                <a:spcPts val="2550"/>
              </a:lnSpc>
              <a:buSzPct val="100000"/>
              <a:buFont typeface="+mj-lt"/>
              <a:buAutoNum type="arabicPeriod" startAt="2"/>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AI camera that recognizes the watermark and instantly disables capture functionality on the secondary device.</a:t>
            </a:r>
            <a:endParaRPr lang="en-US" dirty="0"/>
          </a:p>
        </p:txBody>
      </p:sp>
      <p:sp>
        <p:nvSpPr>
          <p:cNvPr id="7" name="Text 4"/>
          <p:cNvSpPr/>
          <p:nvPr/>
        </p:nvSpPr>
        <p:spPr>
          <a:xfrm>
            <a:off x="6280190" y="4614743"/>
            <a:ext cx="7556421" cy="326708"/>
          </a:xfrm>
          <a:prstGeom prst="rect">
            <a:avLst/>
          </a:prstGeom>
          <a:noFill/>
        </p:spPr>
        <p:txBody>
          <a:bodyPr wrap="none" lIns="0" tIns="0" rIns="0" bIns="0" rtlCol="0" anchor="t"/>
          <a:lstStyle/>
          <a:p>
            <a:pPr marL="0" indent="0" algn="l">
              <a:lnSpc>
                <a:spcPts val="2550"/>
              </a:lnSpc>
              <a:buNone/>
            </a:pPr>
            <a:r>
              <a:rPr lang="en-US" b="1"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Future Vision:</a:t>
            </a:r>
            <a:endParaRPr lang="en-US" dirty="0"/>
          </a:p>
        </p:txBody>
      </p:sp>
      <p:sp>
        <p:nvSpPr>
          <p:cNvPr id="8" name="Text 5"/>
          <p:cNvSpPr/>
          <p:nvPr/>
        </p:nvSpPr>
        <p:spPr>
          <a:xfrm>
            <a:off x="6280190" y="5171003"/>
            <a:ext cx="7556421" cy="1306830"/>
          </a:xfrm>
          <a:prstGeom prst="rect">
            <a:avLst/>
          </a:prstGeom>
          <a:noFill/>
        </p:spPr>
        <p:txBody>
          <a:bodyPr wrap="square" lIns="0" tIns="0" rIns="0" bIns="0" rtlCol="0" anchor="t"/>
          <a:lstStyle/>
          <a:p>
            <a:pPr marL="342900" indent="-342900" algn="l">
              <a:lnSpc>
                <a:spcPts val="255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Integrate the GuardXLens feature at the Android system level within the Camera API and HAL layers, enabling the native camera framework to detect protected digital watermarks and automatically restrict image capture — providing OS-level prevention of online exam malpractice</a:t>
            </a: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a:t>
            </a:r>
            <a:endParaRPr lang="en-US" sz="1600" dirty="0"/>
          </a:p>
        </p:txBody>
      </p:sp>
      <p:sp>
        <p:nvSpPr>
          <p:cNvPr id="9" name="Text 6"/>
          <p:cNvSpPr/>
          <p:nvPr/>
        </p:nvSpPr>
        <p:spPr>
          <a:xfrm>
            <a:off x="6280150" y="6913245"/>
            <a:ext cx="7556500" cy="789940"/>
          </a:xfrm>
          <a:prstGeom prst="rect">
            <a:avLst/>
          </a:prstGeom>
          <a:noFill/>
        </p:spPr>
        <p:txBody>
          <a:bodyPr wrap="square" lIns="0" tIns="0" rIns="0" bIns="0" rtlCol="0" anchor="t"/>
          <a:lstStyle/>
          <a:p>
            <a:pPr marL="0" indent="0" algn="l">
              <a:lnSpc>
                <a:spcPts val="2550"/>
              </a:lnSpc>
              <a:buNone/>
            </a:pPr>
            <a:r>
              <a:rPr lang="en-US" b="1"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Outcome:</a:t>
            </a: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 immediate prevention of content capture, minimized human oversight, and protected question integrity.</a:t>
            </a:r>
            <a:endParaRPr lang="en-US" dirty="0"/>
          </a:p>
        </p:txBody>
      </p:sp>
      <p:sp>
        <p:nvSpPr>
          <p:cNvPr id="11" name="Rectangles 10"/>
          <p:cNvSpPr/>
          <p:nvPr/>
        </p:nvSpPr>
        <p:spPr>
          <a:xfrm>
            <a:off x="12613640" y="7683500"/>
            <a:ext cx="1933575" cy="5467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60991"/>
            <a:ext cx="7177921" cy="673418"/>
          </a:xfrm>
          <a:prstGeom prst="rect">
            <a:avLst/>
          </a:prstGeom>
          <a:noFill/>
        </p:spPr>
        <p:txBody>
          <a:bodyPr wrap="none" lIns="0" tIns="0" rIns="0" bIns="0" rtlCol="0" anchor="t"/>
          <a:lstStyle/>
          <a:p>
            <a:pPr marL="0" indent="0" algn="l">
              <a:lnSpc>
                <a:spcPts val="5300"/>
              </a:lnSpc>
              <a:buNone/>
            </a:pPr>
            <a:r>
              <a:rPr lang="en-US" sz="4200" dirty="0">
                <a:solidFill>
                  <a:srgbClr val="030303"/>
                </a:solidFill>
                <a:latin typeface="DM Sans Semi Bold" pitchFamily="34" charset="0"/>
                <a:ea typeface="DM Sans Semi Bold" pitchFamily="34" charset="-122"/>
                <a:cs typeface="DM Sans Semi Bold" pitchFamily="34" charset="-120"/>
              </a:rPr>
              <a:t>Desirability — Who Benefits</a:t>
            </a:r>
            <a:endParaRPr lang="en-US" sz="4200" dirty="0"/>
          </a:p>
        </p:txBody>
      </p:sp>
      <p:sp>
        <p:nvSpPr>
          <p:cNvPr id="3" name="Text 1"/>
          <p:cNvSpPr/>
          <p:nvPr>
            <p:custDataLst>
              <p:tags r:id="rId1"/>
            </p:custDataLst>
          </p:nvPr>
        </p:nvSpPr>
        <p:spPr>
          <a:xfrm>
            <a:off x="793790" y="2472928"/>
            <a:ext cx="2693551" cy="336590"/>
          </a:xfrm>
          <a:prstGeom prst="rect">
            <a:avLst/>
          </a:prstGeom>
          <a:noFill/>
        </p:spPr>
        <p:txBody>
          <a:bodyPr wrap="none" lIns="0" tIns="0" rIns="0" bIns="0" rtlCol="0" anchor="t"/>
          <a:lstStyle/>
          <a:p>
            <a:pPr marL="0" indent="0" algn="l">
              <a:lnSpc>
                <a:spcPts val="2650"/>
              </a:lnSpc>
              <a:buNone/>
            </a:pPr>
            <a:r>
              <a:rPr lang="en-US" sz="2200" dirty="0">
                <a:solidFill>
                  <a:srgbClr val="030303"/>
                </a:solidFill>
                <a:latin typeface="DM Sans Semi Bold" pitchFamily="34" charset="0"/>
                <a:ea typeface="DM Sans Semi Bold" pitchFamily="34" charset="-122"/>
                <a:cs typeface="DM Sans Semi Bold" pitchFamily="34" charset="-120"/>
              </a:rPr>
              <a:t>Target Users</a:t>
            </a:r>
            <a:r>
              <a:rPr lang="en-US" sz="2100" dirty="0">
                <a:solidFill>
                  <a:srgbClr val="030303"/>
                </a:solidFill>
                <a:latin typeface="DM Sans Semi Bold" pitchFamily="34" charset="0"/>
                <a:ea typeface="DM Sans Semi Bold" pitchFamily="34" charset="-122"/>
                <a:cs typeface="DM Sans Semi Bold" pitchFamily="34" charset="-120"/>
              </a:rPr>
              <a:t>:</a:t>
            </a:r>
            <a:endParaRPr lang="en-US" sz="2100" dirty="0"/>
          </a:p>
        </p:txBody>
      </p:sp>
      <p:sp>
        <p:nvSpPr>
          <p:cNvPr id="4" name="Text 2"/>
          <p:cNvSpPr/>
          <p:nvPr>
            <p:custDataLst>
              <p:tags r:id="rId2"/>
            </p:custDataLst>
          </p:nvPr>
        </p:nvSpPr>
        <p:spPr>
          <a:xfrm>
            <a:off x="793790" y="3024902"/>
            <a:ext cx="3996571" cy="1379220"/>
          </a:xfrm>
          <a:prstGeom prst="rect">
            <a:avLst/>
          </a:prstGeom>
          <a:noFill/>
        </p:spPr>
        <p:txBody>
          <a:bodyPr wrap="square" lIns="0" tIns="0" rIns="0" bIns="0" rtlCol="0" anchor="t"/>
          <a:lstStyle/>
          <a:p>
            <a:pPr marL="342900" indent="-342900" algn="l">
              <a:lnSpc>
                <a:spcPts val="27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Educational institutions, corporate organizations, government exam bodies, and EdTech platforms conducting online assessments.</a:t>
            </a:r>
            <a:endParaRPr lang="en-US" dirty="0"/>
          </a:p>
        </p:txBody>
      </p:sp>
      <p:sp>
        <p:nvSpPr>
          <p:cNvPr id="5" name="Text 3"/>
          <p:cNvSpPr/>
          <p:nvPr>
            <p:custDataLst>
              <p:tags r:id="rId3"/>
            </p:custDataLst>
          </p:nvPr>
        </p:nvSpPr>
        <p:spPr>
          <a:xfrm>
            <a:off x="793750" y="5066665"/>
            <a:ext cx="3996690" cy="1848485"/>
          </a:xfrm>
          <a:prstGeom prst="rect">
            <a:avLst/>
          </a:prstGeom>
          <a:noFill/>
        </p:spPr>
        <p:txBody>
          <a:bodyPr wrap="square" lIns="0" tIns="0" rIns="0" bIns="0" rtlCol="0" anchor="t"/>
          <a:lstStyle/>
          <a:p>
            <a:pPr marL="342900" indent="-342900" algn="l">
              <a:lnSpc>
                <a:spcPts val="27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Also beneficial for smartphone manufacturers and OS developers aiming to enhance built-in digital security features.</a:t>
            </a:r>
            <a:endParaRPr lang="en-US" dirty="0"/>
          </a:p>
        </p:txBody>
      </p:sp>
      <p:sp>
        <p:nvSpPr>
          <p:cNvPr id="6" name="Text 4"/>
          <p:cNvSpPr/>
          <p:nvPr>
            <p:custDataLst>
              <p:tags r:id="rId4"/>
            </p:custDataLst>
          </p:nvPr>
        </p:nvSpPr>
        <p:spPr>
          <a:xfrm>
            <a:off x="5323761" y="2472928"/>
            <a:ext cx="2693551" cy="336590"/>
          </a:xfrm>
          <a:prstGeom prst="rect">
            <a:avLst/>
          </a:prstGeom>
          <a:noFill/>
        </p:spPr>
        <p:txBody>
          <a:bodyPr wrap="none" lIns="0" tIns="0" rIns="0" bIns="0" rtlCol="0" anchor="t"/>
          <a:lstStyle/>
          <a:p>
            <a:pPr marL="0" indent="0" algn="l">
              <a:lnSpc>
                <a:spcPts val="2650"/>
              </a:lnSpc>
              <a:buNone/>
            </a:pPr>
            <a:r>
              <a:rPr lang="en-US" sz="2200" dirty="0">
                <a:solidFill>
                  <a:srgbClr val="030303"/>
                </a:solidFill>
                <a:latin typeface="DM Sans Semi Bold" pitchFamily="34" charset="0"/>
                <a:ea typeface="DM Sans Semi Bold" pitchFamily="34" charset="-122"/>
                <a:cs typeface="DM Sans Semi Bold" pitchFamily="34" charset="-120"/>
              </a:rPr>
              <a:t>Pain Points Solved:</a:t>
            </a:r>
            <a:endParaRPr lang="en-US" sz="2200" dirty="0"/>
          </a:p>
        </p:txBody>
      </p:sp>
      <p:sp>
        <p:nvSpPr>
          <p:cNvPr id="7" name="Text 5"/>
          <p:cNvSpPr/>
          <p:nvPr>
            <p:custDataLst>
              <p:tags r:id="rId5"/>
            </p:custDataLst>
          </p:nvPr>
        </p:nvSpPr>
        <p:spPr>
          <a:xfrm>
            <a:off x="5323761" y="3024902"/>
            <a:ext cx="3996571" cy="2068830"/>
          </a:xfrm>
          <a:prstGeom prst="rect">
            <a:avLst/>
          </a:prstGeom>
          <a:noFill/>
        </p:spPr>
        <p:txBody>
          <a:bodyPr wrap="square" lIns="0" tIns="0" rIns="0" bIns="0" rtlCol="0" anchor="t"/>
          <a:lstStyle/>
          <a:p>
            <a:pPr marL="342900" indent="-342900" algn="l">
              <a:lnSpc>
                <a:spcPts val="27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Prevents cheating using secondary devices and AI tools, stops question paper leakage, ensures exam integrity, and offers a privacy-friendly alternative to invasive webcam monitoring.</a:t>
            </a:r>
            <a:endParaRPr lang="en-US" dirty="0"/>
          </a:p>
        </p:txBody>
      </p:sp>
      <p:sp>
        <p:nvSpPr>
          <p:cNvPr id="8" name="Text 6"/>
          <p:cNvSpPr/>
          <p:nvPr>
            <p:custDataLst>
              <p:tags r:id="rId6"/>
            </p:custDataLst>
          </p:nvPr>
        </p:nvSpPr>
        <p:spPr>
          <a:xfrm>
            <a:off x="5323840" y="5690235"/>
            <a:ext cx="3996690" cy="1555115"/>
          </a:xfrm>
          <a:prstGeom prst="rect">
            <a:avLst/>
          </a:prstGeom>
          <a:noFill/>
        </p:spPr>
        <p:txBody>
          <a:bodyPr wrap="square" lIns="0" tIns="0" rIns="0" bIns="0" rtlCol="0" anchor="t"/>
          <a:lstStyle/>
          <a:p>
            <a:pPr marL="342900" indent="-342900" algn="l">
              <a:lnSpc>
                <a:spcPts val="27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Reduces administrative workload and monitoring costs for large-scale online examinations.</a:t>
            </a:r>
            <a:endPar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endParaRPr>
          </a:p>
        </p:txBody>
      </p:sp>
      <p:sp>
        <p:nvSpPr>
          <p:cNvPr id="9" name="Text 7"/>
          <p:cNvSpPr/>
          <p:nvPr>
            <p:custDataLst>
              <p:tags r:id="rId7"/>
            </p:custDataLst>
          </p:nvPr>
        </p:nvSpPr>
        <p:spPr>
          <a:xfrm>
            <a:off x="9853732" y="2472928"/>
            <a:ext cx="2693551" cy="336590"/>
          </a:xfrm>
          <a:prstGeom prst="rect">
            <a:avLst/>
          </a:prstGeom>
          <a:noFill/>
        </p:spPr>
        <p:txBody>
          <a:bodyPr wrap="none" lIns="0" tIns="0" rIns="0" bIns="0" rtlCol="0" anchor="t"/>
          <a:lstStyle/>
          <a:p>
            <a:pPr marL="0" indent="0" algn="l">
              <a:lnSpc>
                <a:spcPts val="2650"/>
              </a:lnSpc>
              <a:buNone/>
            </a:pPr>
            <a:r>
              <a:rPr lang="en-US" sz="2200" dirty="0">
                <a:solidFill>
                  <a:srgbClr val="030303"/>
                </a:solidFill>
                <a:latin typeface="DM Sans Semi Bold" pitchFamily="34" charset="0"/>
                <a:ea typeface="DM Sans Semi Bold" pitchFamily="34" charset="-122"/>
                <a:cs typeface="DM Sans Semi Bold" pitchFamily="34" charset="-120"/>
              </a:rPr>
              <a:t>User Validation:</a:t>
            </a:r>
            <a:endParaRPr lang="en-US" sz="2200" dirty="0"/>
          </a:p>
        </p:txBody>
      </p:sp>
      <p:sp>
        <p:nvSpPr>
          <p:cNvPr id="10" name="Text 8"/>
          <p:cNvSpPr/>
          <p:nvPr>
            <p:custDataLst>
              <p:tags r:id="rId8"/>
            </p:custDataLst>
          </p:nvPr>
        </p:nvSpPr>
        <p:spPr>
          <a:xfrm>
            <a:off x="9853732" y="3024902"/>
            <a:ext cx="3996571" cy="2068830"/>
          </a:xfrm>
          <a:prstGeom prst="rect">
            <a:avLst/>
          </a:prstGeom>
          <a:noFill/>
        </p:spPr>
        <p:txBody>
          <a:bodyPr wrap="square" lIns="0" tIns="0" rIns="0" bIns="0" rtlCol="0" anchor="t"/>
          <a:lstStyle/>
          <a:p>
            <a:pPr marL="342900" indent="-342900" algn="l">
              <a:lnSpc>
                <a:spcPts val="27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Strong interest from educators and institutions for a real-time, system-level preventive solution integrated into Android — ensuring fairness, security, and scalability in online examinations.</a:t>
            </a:r>
            <a:endParaRPr lang="en-US" dirty="0"/>
          </a:p>
        </p:txBody>
      </p:sp>
      <p:sp>
        <p:nvSpPr>
          <p:cNvPr id="11" name="Text 9"/>
          <p:cNvSpPr/>
          <p:nvPr>
            <p:custDataLst>
              <p:tags r:id="rId9"/>
            </p:custDataLst>
          </p:nvPr>
        </p:nvSpPr>
        <p:spPr>
          <a:xfrm>
            <a:off x="9853930" y="5674360"/>
            <a:ext cx="3996690" cy="1848485"/>
          </a:xfrm>
          <a:prstGeom prst="rect">
            <a:avLst/>
          </a:prstGeom>
          <a:noFill/>
        </p:spPr>
        <p:txBody>
          <a:bodyPr wrap="square" lIns="0" tIns="0" rIns="0" bIns="0" rtlCol="0" anchor="t"/>
          <a:lstStyle/>
          <a:p>
            <a:pPr marL="342900" indent="-342900" algn="l">
              <a:lnSpc>
                <a:spcPts val="27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Early conceptual feedback highlights high acceptance due to its seamless, non-intrusive integration with existing exam systems.</a:t>
            </a:r>
            <a:endParaRPr lang="en-US" dirty="0"/>
          </a:p>
        </p:txBody>
      </p:sp>
      <p:sp>
        <p:nvSpPr>
          <p:cNvPr id="13" name="Rectangles 12"/>
          <p:cNvSpPr/>
          <p:nvPr/>
        </p:nvSpPr>
        <p:spPr>
          <a:xfrm>
            <a:off x="12613640" y="7683500"/>
            <a:ext cx="1933575" cy="5467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2115"/>
            <a:ext cx="9257228" cy="602456"/>
          </a:xfrm>
          <a:prstGeom prst="rect">
            <a:avLst/>
          </a:prstGeom>
          <a:noFill/>
        </p:spPr>
        <p:txBody>
          <a:bodyPr wrap="none" lIns="0" tIns="0" rIns="0" bIns="0" rtlCol="0" anchor="t"/>
          <a:lstStyle/>
          <a:p>
            <a:pPr marL="0" indent="0" algn="l">
              <a:lnSpc>
                <a:spcPts val="4700"/>
              </a:lnSpc>
              <a:buNone/>
            </a:pPr>
            <a:r>
              <a:rPr lang="en-US" sz="3750" dirty="0">
                <a:solidFill>
                  <a:srgbClr val="030303"/>
                </a:solidFill>
                <a:latin typeface="DM Sans Semi Bold" pitchFamily="34" charset="0"/>
                <a:ea typeface="DM Sans Semi Bold" pitchFamily="34" charset="-122"/>
                <a:cs typeface="DM Sans Semi Bold" pitchFamily="34" charset="-120"/>
              </a:rPr>
              <a:t>Feasibility — Technology &amp; Architecture</a:t>
            </a:r>
            <a:endParaRPr lang="en-US" sz="3750" dirty="0"/>
          </a:p>
        </p:txBody>
      </p:sp>
      <p:sp>
        <p:nvSpPr>
          <p:cNvPr id="3" name="Text 1"/>
          <p:cNvSpPr/>
          <p:nvPr/>
        </p:nvSpPr>
        <p:spPr>
          <a:xfrm>
            <a:off x="793790" y="1411605"/>
            <a:ext cx="2892028" cy="361474"/>
          </a:xfrm>
          <a:prstGeom prst="rect">
            <a:avLst/>
          </a:prstGeom>
          <a:noFill/>
        </p:spPr>
        <p:txBody>
          <a:bodyPr wrap="none" lIns="0" tIns="0" rIns="0" bIns="0" rtlCol="0" anchor="t"/>
          <a:lstStyle/>
          <a:p>
            <a:pPr marL="0" indent="0" algn="l">
              <a:lnSpc>
                <a:spcPts val="2800"/>
              </a:lnSpc>
              <a:buNone/>
            </a:pPr>
            <a:r>
              <a:rPr lang="en-US" sz="2250" dirty="0">
                <a:solidFill>
                  <a:srgbClr val="030303"/>
                </a:solidFill>
                <a:latin typeface="DM Sans Semi Bold" pitchFamily="34" charset="0"/>
                <a:ea typeface="DM Sans Semi Bold" pitchFamily="34" charset="-122"/>
                <a:cs typeface="DM Sans Semi Bold" pitchFamily="34" charset="-120"/>
              </a:rPr>
              <a:t>Tech Stack</a:t>
            </a:r>
            <a:endParaRPr lang="en-US" sz="2250" dirty="0"/>
          </a:p>
        </p:txBody>
      </p:sp>
      <p:sp>
        <p:nvSpPr>
          <p:cNvPr id="4" name="Text 2"/>
          <p:cNvSpPr/>
          <p:nvPr/>
        </p:nvSpPr>
        <p:spPr>
          <a:xfrm>
            <a:off x="793790" y="2062282"/>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Android Studio, Java/Kotlin for framework integration</a:t>
            </a:r>
            <a:r>
              <a:rPr lang="en-US" sz="15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a:t>
            </a:r>
            <a:endParaRPr lang="en-US" sz="1500" dirty="0"/>
          </a:p>
        </p:txBody>
      </p:sp>
      <p:sp>
        <p:nvSpPr>
          <p:cNvPr id="5" name="Text 3"/>
          <p:cNvSpPr/>
          <p:nvPr/>
        </p:nvSpPr>
        <p:spPr>
          <a:xfrm>
            <a:off x="793790" y="2438043"/>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TensorFlow Lite / ML Kit for AI-based watermark detection.</a:t>
            </a:r>
            <a:endPar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endParaRPr>
          </a:p>
        </p:txBody>
      </p:sp>
      <p:sp>
        <p:nvSpPr>
          <p:cNvPr id="6" name="Text 4"/>
          <p:cNvSpPr/>
          <p:nvPr/>
        </p:nvSpPr>
        <p:spPr>
          <a:xfrm>
            <a:off x="793790" y="2813804"/>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OpenCV for image preprocessing and pattern recognition.</a:t>
            </a:r>
            <a:endParaRPr lang="en-US" dirty="0"/>
          </a:p>
        </p:txBody>
      </p:sp>
      <p:sp>
        <p:nvSpPr>
          <p:cNvPr id="7" name="Text 5"/>
          <p:cNvSpPr/>
          <p:nvPr/>
        </p:nvSpPr>
        <p:spPr>
          <a:xfrm>
            <a:off x="793790" y="3189565"/>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Cloud server for model training and watermark dataset storage.</a:t>
            </a:r>
            <a:endPar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endParaRPr>
          </a:p>
        </p:txBody>
      </p:sp>
      <p:sp>
        <p:nvSpPr>
          <p:cNvPr id="8" name="Text 6"/>
          <p:cNvSpPr/>
          <p:nvPr/>
        </p:nvSpPr>
        <p:spPr>
          <a:xfrm>
            <a:off x="793790" y="3787140"/>
            <a:ext cx="6448306" cy="361474"/>
          </a:xfrm>
          <a:prstGeom prst="rect">
            <a:avLst/>
          </a:prstGeom>
          <a:noFill/>
        </p:spPr>
        <p:txBody>
          <a:bodyPr wrap="none" lIns="0" tIns="0" rIns="0" bIns="0" rtlCol="0" anchor="t"/>
          <a:lstStyle/>
          <a:p>
            <a:pPr marL="0" indent="0" algn="l">
              <a:lnSpc>
                <a:spcPts val="2800"/>
              </a:lnSpc>
              <a:buNone/>
            </a:pPr>
            <a:r>
              <a:rPr lang="en-US" sz="2250" dirty="0">
                <a:solidFill>
                  <a:srgbClr val="030303"/>
                </a:solidFill>
                <a:latin typeface="DM Sans Semi Bold" pitchFamily="34" charset="0"/>
                <a:ea typeface="DM Sans Semi Bold" pitchFamily="34" charset="-122"/>
                <a:cs typeface="DM Sans Semi Bold" pitchFamily="34" charset="-120"/>
              </a:rPr>
              <a:t>Development Architecture (Long-Term Vision)</a:t>
            </a:r>
            <a:endParaRPr lang="en-US" sz="2250" dirty="0"/>
          </a:p>
        </p:txBody>
      </p:sp>
      <p:sp>
        <p:nvSpPr>
          <p:cNvPr id="9" name="Text 7"/>
          <p:cNvSpPr/>
          <p:nvPr/>
        </p:nvSpPr>
        <p:spPr>
          <a:xfrm>
            <a:off x="793790" y="4437817"/>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Phase 1: Train AI model to detect embedded watermarks in real-time camera frames.</a:t>
            </a:r>
            <a:endParaRPr lang="en-US" dirty="0"/>
          </a:p>
        </p:txBody>
      </p:sp>
      <p:sp>
        <p:nvSpPr>
          <p:cNvPr id="10" name="Text 8"/>
          <p:cNvSpPr/>
          <p:nvPr/>
        </p:nvSpPr>
        <p:spPr>
          <a:xfrm>
            <a:off x="793790" y="4813578"/>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Phase 2: Integrate watermark detection into Android Camera API and HAL layers.</a:t>
            </a:r>
            <a:endParaRPr lang="en-US" dirty="0"/>
          </a:p>
        </p:txBody>
      </p:sp>
      <p:sp>
        <p:nvSpPr>
          <p:cNvPr id="11" name="Text 9"/>
          <p:cNvSpPr/>
          <p:nvPr/>
        </p:nvSpPr>
        <p:spPr>
          <a:xfrm>
            <a:off x="793790" y="5189339"/>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Phase 3: Implement capture-blocking logic similar to FLAG_SECURE at system level.</a:t>
            </a:r>
            <a:endParaRPr lang="en-US" dirty="0"/>
          </a:p>
        </p:txBody>
      </p:sp>
      <p:sp>
        <p:nvSpPr>
          <p:cNvPr id="12" name="Text 10"/>
          <p:cNvSpPr/>
          <p:nvPr/>
        </p:nvSpPr>
        <p:spPr>
          <a:xfrm>
            <a:off x="793790" y="5565100"/>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Phase 4: Testing across multiple Android versions and camera modules.</a:t>
            </a:r>
            <a:endParaRPr lang="en-US" dirty="0"/>
          </a:p>
        </p:txBody>
      </p:sp>
      <p:sp>
        <p:nvSpPr>
          <p:cNvPr id="13" name="Text 11"/>
          <p:cNvSpPr/>
          <p:nvPr/>
        </p:nvSpPr>
        <p:spPr>
          <a:xfrm>
            <a:off x="793790" y="6162675"/>
            <a:ext cx="4785479" cy="361474"/>
          </a:xfrm>
          <a:prstGeom prst="rect">
            <a:avLst/>
          </a:prstGeom>
          <a:noFill/>
        </p:spPr>
        <p:txBody>
          <a:bodyPr wrap="none" lIns="0" tIns="0" rIns="0" bIns="0" rtlCol="0" anchor="t"/>
          <a:lstStyle/>
          <a:p>
            <a:pPr marL="0" indent="0" algn="l">
              <a:lnSpc>
                <a:spcPts val="2800"/>
              </a:lnSpc>
              <a:buNone/>
            </a:pPr>
            <a:r>
              <a:rPr lang="en-US" sz="2250" dirty="0">
                <a:solidFill>
                  <a:srgbClr val="030303"/>
                </a:solidFill>
                <a:latin typeface="DM Sans Semi Bold" pitchFamily="34" charset="0"/>
                <a:ea typeface="DM Sans Semi Bold" pitchFamily="34" charset="-122"/>
                <a:cs typeface="DM Sans Semi Bold" pitchFamily="34" charset="-120"/>
              </a:rPr>
              <a:t>Resource Availability / Limitations:</a:t>
            </a:r>
            <a:endParaRPr lang="en-US" sz="2250" dirty="0"/>
          </a:p>
        </p:txBody>
      </p:sp>
      <p:sp>
        <p:nvSpPr>
          <p:cNvPr id="14" name="Text 12"/>
          <p:cNvSpPr/>
          <p:nvPr/>
        </p:nvSpPr>
        <p:spPr>
          <a:xfrm>
            <a:off x="793790" y="6813352"/>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Available: Open-source Android framework, ML libraries, and test devices.</a:t>
            </a:r>
            <a:endParaRPr lang="en-US" dirty="0"/>
          </a:p>
        </p:txBody>
      </p:sp>
      <p:sp>
        <p:nvSpPr>
          <p:cNvPr id="15" name="Text 13"/>
          <p:cNvSpPr/>
          <p:nvPr/>
        </p:nvSpPr>
        <p:spPr>
          <a:xfrm>
            <a:off x="793790" y="7189113"/>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Limitations: Requires system-level permissions and collaboration with Google/OEMs for OS integration.</a:t>
            </a:r>
            <a:endParaRPr lang="en-US" dirty="0"/>
          </a:p>
        </p:txBody>
      </p:sp>
      <p:sp>
        <p:nvSpPr>
          <p:cNvPr id="16" name="Rectangles 15"/>
          <p:cNvSpPr/>
          <p:nvPr/>
        </p:nvSpPr>
        <p:spPr>
          <a:xfrm>
            <a:off x="12613640" y="7683500"/>
            <a:ext cx="1933575" cy="5467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72277"/>
            <a:ext cx="7422713" cy="531614"/>
          </a:xfrm>
          <a:prstGeom prst="rect">
            <a:avLst/>
          </a:prstGeom>
          <a:noFill/>
        </p:spPr>
        <p:txBody>
          <a:bodyPr wrap="none" lIns="0" tIns="0" rIns="0" bIns="0" rtlCol="0" anchor="t"/>
          <a:lstStyle/>
          <a:p>
            <a:pPr marL="0" indent="0" algn="l">
              <a:lnSpc>
                <a:spcPts val="4150"/>
              </a:lnSpc>
              <a:buNone/>
            </a:pPr>
            <a:r>
              <a:rPr lang="en-US" sz="3300" dirty="0">
                <a:solidFill>
                  <a:srgbClr val="030303"/>
                </a:solidFill>
                <a:latin typeface="DM Sans Semi Bold" pitchFamily="34" charset="0"/>
                <a:ea typeface="DM Sans Semi Bold" pitchFamily="34" charset="-122"/>
                <a:cs typeface="DM Sans Semi Bold" pitchFamily="34" charset="-120"/>
              </a:rPr>
              <a:t>Viability — Business Model &amp; Market</a:t>
            </a:r>
            <a:endParaRPr lang="en-US" sz="3300" dirty="0"/>
          </a:p>
        </p:txBody>
      </p:sp>
      <p:sp>
        <p:nvSpPr>
          <p:cNvPr id="3" name="Text 1"/>
          <p:cNvSpPr/>
          <p:nvPr/>
        </p:nvSpPr>
        <p:spPr>
          <a:xfrm>
            <a:off x="1048941" y="2199203"/>
            <a:ext cx="2551748" cy="318849"/>
          </a:xfrm>
          <a:prstGeom prst="rect">
            <a:avLst/>
          </a:prstGeom>
          <a:noFill/>
        </p:spPr>
        <p:txBody>
          <a:bodyPr wrap="none" lIns="0" tIns="0" rIns="0" bIns="0" rtlCol="0" anchor="t"/>
          <a:lstStyle/>
          <a:p>
            <a:pPr marL="0" indent="0" algn="l">
              <a:lnSpc>
                <a:spcPts val="2500"/>
              </a:lnSpc>
              <a:buNone/>
            </a:pPr>
            <a:r>
              <a:rPr lang="en-US" sz="2200" dirty="0">
                <a:solidFill>
                  <a:srgbClr val="030303"/>
                </a:solidFill>
                <a:latin typeface="DM Sans Semi Bold" pitchFamily="34" charset="0"/>
                <a:ea typeface="DM Sans Semi Bold" pitchFamily="34" charset="-122"/>
                <a:cs typeface="DM Sans Semi Bold" pitchFamily="34" charset="-120"/>
              </a:rPr>
              <a:t>Viability:</a:t>
            </a:r>
            <a:endParaRPr lang="en-US" sz="2200" dirty="0"/>
          </a:p>
        </p:txBody>
      </p:sp>
      <p:sp>
        <p:nvSpPr>
          <p:cNvPr id="4" name="Text 2"/>
          <p:cNvSpPr/>
          <p:nvPr/>
        </p:nvSpPr>
        <p:spPr>
          <a:xfrm>
            <a:off x="1048941" y="2773204"/>
            <a:ext cx="12787670" cy="816531"/>
          </a:xfrm>
          <a:prstGeom prst="rect">
            <a:avLst/>
          </a:prstGeom>
          <a:noFill/>
        </p:spPr>
        <p:txBody>
          <a:bodyPr wrap="square" lIns="0" tIns="0" rIns="0" bIns="0" rtlCol="0" anchor="t"/>
          <a:lstStyle/>
          <a:p>
            <a:pPr marL="0" indent="0" algn="just">
              <a:lnSpc>
                <a:spcPts val="2100"/>
              </a:lnSpc>
              <a:buNone/>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The proposed AI-based watermark detection system is designed for long-term sustainability and scalability. The system integrates a universal, visible watermark directly into the exam interface, which is detected by the default system camera via OS-level integration in real time, eliminating the need for additional apps or specialized hardware. This makes deployment cost-effective and compatible with standard devices.</a:t>
            </a:r>
            <a:endParaRPr lang="en-US" dirty="0"/>
          </a:p>
        </p:txBody>
      </p:sp>
      <p:sp>
        <p:nvSpPr>
          <p:cNvPr id="5" name="Shape 3"/>
          <p:cNvSpPr/>
          <p:nvPr/>
        </p:nvSpPr>
        <p:spPr>
          <a:xfrm>
            <a:off x="793790" y="1944053"/>
            <a:ext cx="22860" cy="1837015"/>
          </a:xfrm>
          <a:prstGeom prst="rect">
            <a:avLst/>
          </a:prstGeom>
          <a:solidFill>
            <a:srgbClr val="1C9770"/>
          </a:solidFill>
        </p:spPr>
      </p:sp>
      <p:sp>
        <p:nvSpPr>
          <p:cNvPr id="6" name="Text 4"/>
          <p:cNvSpPr/>
          <p:nvPr/>
        </p:nvSpPr>
        <p:spPr>
          <a:xfrm>
            <a:off x="1048941" y="4163735"/>
            <a:ext cx="3024188" cy="318849"/>
          </a:xfrm>
          <a:prstGeom prst="rect">
            <a:avLst/>
          </a:prstGeom>
          <a:noFill/>
        </p:spPr>
        <p:txBody>
          <a:bodyPr wrap="none" lIns="0" tIns="0" rIns="0" bIns="0" rtlCol="0" anchor="t"/>
          <a:lstStyle/>
          <a:p>
            <a:pPr marL="0" indent="0" algn="l">
              <a:lnSpc>
                <a:spcPts val="2500"/>
              </a:lnSpc>
              <a:buNone/>
            </a:pPr>
            <a:r>
              <a:rPr lang="en-US" sz="2200" dirty="0">
                <a:solidFill>
                  <a:srgbClr val="030303"/>
                </a:solidFill>
                <a:latin typeface="DM Sans Semi Bold" pitchFamily="34" charset="0"/>
                <a:ea typeface="DM Sans Semi Bold" pitchFamily="34" charset="-122"/>
                <a:cs typeface="DM Sans Semi Bold" pitchFamily="34" charset="-120"/>
              </a:rPr>
              <a:t>Revenue / Impact Model:</a:t>
            </a:r>
            <a:endParaRPr lang="en-US" sz="2200" dirty="0"/>
          </a:p>
        </p:txBody>
      </p:sp>
      <p:sp>
        <p:nvSpPr>
          <p:cNvPr id="7" name="Text 5"/>
          <p:cNvSpPr/>
          <p:nvPr/>
        </p:nvSpPr>
        <p:spPr>
          <a:xfrm>
            <a:off x="1048941" y="4652605"/>
            <a:ext cx="8077319" cy="816531"/>
          </a:xfrm>
          <a:prstGeom prst="rect">
            <a:avLst/>
          </a:prstGeom>
          <a:noFill/>
        </p:spPr>
        <p:txBody>
          <a:bodyPr wrap="square" lIns="0" tIns="0" rIns="0" bIns="0" rtlCol="0" anchor="t"/>
          <a:lstStyle/>
          <a:p>
            <a:pPr marL="0" indent="0" algn="just">
              <a:lnSpc>
                <a:spcPts val="2100"/>
              </a:lnSpc>
              <a:buNone/>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Revenue can be generated by licensing the system to online exam platforms and institutions via subscription or per-exam fees. It ensures exam integrity, reduces malpractice, and protects intellectual property.</a:t>
            </a:r>
            <a:endParaRPr lang="en-US" dirty="0"/>
          </a:p>
        </p:txBody>
      </p:sp>
      <p:sp>
        <p:nvSpPr>
          <p:cNvPr id="8" name="Shape 6"/>
          <p:cNvSpPr/>
          <p:nvPr/>
        </p:nvSpPr>
        <p:spPr>
          <a:xfrm>
            <a:off x="793790" y="4163735"/>
            <a:ext cx="22860" cy="1305401"/>
          </a:xfrm>
          <a:prstGeom prst="rect">
            <a:avLst/>
          </a:prstGeom>
          <a:solidFill>
            <a:srgbClr val="1C9770"/>
          </a:solidFill>
        </p:spPr>
      </p:sp>
      <p:sp>
        <p:nvSpPr>
          <p:cNvPr id="9" name="Text 7"/>
          <p:cNvSpPr/>
          <p:nvPr/>
        </p:nvSpPr>
        <p:spPr>
          <a:xfrm>
            <a:off x="1048941" y="5660469"/>
            <a:ext cx="3105031" cy="318849"/>
          </a:xfrm>
          <a:prstGeom prst="rect">
            <a:avLst/>
          </a:prstGeom>
          <a:noFill/>
        </p:spPr>
        <p:txBody>
          <a:bodyPr wrap="none" lIns="0" tIns="0" rIns="0" bIns="0" rtlCol="0" anchor="t"/>
          <a:lstStyle/>
          <a:p>
            <a:pPr marL="0" indent="0" algn="l">
              <a:lnSpc>
                <a:spcPts val="2500"/>
              </a:lnSpc>
              <a:buNone/>
            </a:pPr>
            <a:r>
              <a:rPr lang="en-US" sz="2200" dirty="0">
                <a:solidFill>
                  <a:srgbClr val="030303"/>
                </a:solidFill>
                <a:latin typeface="DM Sans Semi Bold" pitchFamily="34" charset="0"/>
                <a:ea typeface="DM Sans Semi Bold" pitchFamily="34" charset="-122"/>
                <a:cs typeface="DM Sans Semi Bold" pitchFamily="34" charset="-120"/>
              </a:rPr>
              <a:t>Target Market &amp; Demand:</a:t>
            </a:r>
            <a:endParaRPr lang="en-US" sz="2200" dirty="0"/>
          </a:p>
        </p:txBody>
      </p:sp>
      <p:sp>
        <p:nvSpPr>
          <p:cNvPr id="10" name="Text 8"/>
          <p:cNvSpPr/>
          <p:nvPr/>
        </p:nvSpPr>
        <p:spPr>
          <a:xfrm>
            <a:off x="1048941" y="6149340"/>
            <a:ext cx="8077319" cy="816531"/>
          </a:xfrm>
          <a:prstGeom prst="rect">
            <a:avLst/>
          </a:prstGeom>
          <a:noFill/>
        </p:spPr>
        <p:txBody>
          <a:bodyPr wrap="square" lIns="0" tIns="0" rIns="0" bIns="0" rtlCol="0" anchor="t"/>
          <a:lstStyle/>
          <a:p>
            <a:pPr marL="0" indent="0" algn="just">
              <a:lnSpc>
                <a:spcPts val="2100"/>
              </a:lnSpc>
              <a:buNone/>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The global online education and assessment market is rapidly expanding, with millions of exams conducted daily in schools, universities, and corporate settings. The solution addresses a critical need for secure, scalable anti-cheating mechanisms.</a:t>
            </a:r>
            <a:endParaRPr lang="en-US" dirty="0"/>
          </a:p>
        </p:txBody>
      </p:sp>
      <p:sp>
        <p:nvSpPr>
          <p:cNvPr id="11" name="Shape 9"/>
          <p:cNvSpPr/>
          <p:nvPr/>
        </p:nvSpPr>
        <p:spPr>
          <a:xfrm>
            <a:off x="793790" y="5660469"/>
            <a:ext cx="22860" cy="1305401"/>
          </a:xfrm>
          <a:prstGeom prst="rect">
            <a:avLst/>
          </a:prstGeom>
          <a:solidFill>
            <a:srgbClr val="1C9770"/>
          </a:solidFill>
        </p:spPr>
      </p:sp>
      <p:sp>
        <p:nvSpPr>
          <p:cNvPr id="12" name="Text 10"/>
          <p:cNvSpPr/>
          <p:nvPr/>
        </p:nvSpPr>
        <p:spPr>
          <a:xfrm>
            <a:off x="9804083" y="4163735"/>
            <a:ext cx="2551748" cy="318849"/>
          </a:xfrm>
          <a:prstGeom prst="rect">
            <a:avLst/>
          </a:prstGeom>
          <a:noFill/>
        </p:spPr>
        <p:txBody>
          <a:bodyPr wrap="none" lIns="0" tIns="0" rIns="0" bIns="0" rtlCol="0" anchor="t"/>
          <a:lstStyle/>
          <a:p>
            <a:pPr marL="0" indent="0" algn="l">
              <a:lnSpc>
                <a:spcPts val="2500"/>
              </a:lnSpc>
              <a:buNone/>
            </a:pPr>
            <a:r>
              <a:rPr lang="en-US" sz="2200" dirty="0">
                <a:solidFill>
                  <a:srgbClr val="030303"/>
                </a:solidFill>
                <a:latin typeface="DM Sans Semi Bold" pitchFamily="34" charset="0"/>
                <a:ea typeface="DM Sans Semi Bold" pitchFamily="34" charset="-122"/>
                <a:cs typeface="DM Sans Semi Bold" pitchFamily="34" charset="-120"/>
              </a:rPr>
              <a:t>Market:</a:t>
            </a:r>
            <a:endParaRPr lang="en-US" sz="2200" dirty="0"/>
          </a:p>
        </p:txBody>
      </p:sp>
      <p:sp>
        <p:nvSpPr>
          <p:cNvPr id="13" name="Text 11"/>
          <p:cNvSpPr/>
          <p:nvPr/>
        </p:nvSpPr>
        <p:spPr>
          <a:xfrm>
            <a:off x="9804083" y="4652605"/>
            <a:ext cx="4040029" cy="1088708"/>
          </a:xfrm>
          <a:prstGeom prst="rect">
            <a:avLst/>
          </a:prstGeom>
          <a:noFill/>
        </p:spPr>
        <p:txBody>
          <a:bodyPr wrap="square" lIns="0" tIns="0" rIns="0" bIns="0" rtlCol="0" anchor="t"/>
          <a:lstStyle/>
          <a:p>
            <a:pPr marL="0" indent="0" algn="just">
              <a:lnSpc>
                <a:spcPts val="2100"/>
              </a:lnSpc>
              <a:buNone/>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Global e-learning market &gt; $200B. Secure assessment demand is growing post-COVID; ample expansion to corporate learning and secure document protection.</a:t>
            </a:r>
            <a:endParaRPr lang="en-US" dirty="0"/>
          </a:p>
        </p:txBody>
      </p:sp>
      <p:sp>
        <p:nvSpPr>
          <p:cNvPr id="14" name="Shape 12"/>
          <p:cNvSpPr/>
          <p:nvPr/>
        </p:nvSpPr>
        <p:spPr>
          <a:xfrm>
            <a:off x="9548932" y="4163735"/>
            <a:ext cx="22860" cy="1577578"/>
          </a:xfrm>
          <a:prstGeom prst="rect">
            <a:avLst/>
          </a:prstGeom>
          <a:solidFill>
            <a:srgbClr val="1C9770"/>
          </a:solidFill>
        </p:spPr>
      </p:sp>
      <p:sp>
        <p:nvSpPr>
          <p:cNvPr id="15" name="Rectangles 14"/>
          <p:cNvSpPr/>
          <p:nvPr/>
        </p:nvSpPr>
        <p:spPr>
          <a:xfrm>
            <a:off x="12613640" y="7683500"/>
            <a:ext cx="1933575" cy="5467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0094" y="589359"/>
            <a:ext cx="6999446" cy="482203"/>
          </a:xfrm>
          <a:prstGeom prst="rect">
            <a:avLst/>
          </a:prstGeom>
          <a:noFill/>
        </p:spPr>
        <p:txBody>
          <a:bodyPr wrap="none" lIns="0" tIns="0" rIns="0" bIns="0" rtlCol="0" anchor="t"/>
          <a:lstStyle/>
          <a:p>
            <a:pPr marL="0" indent="0" algn="l">
              <a:lnSpc>
                <a:spcPts val="3750"/>
              </a:lnSpc>
              <a:buNone/>
            </a:pPr>
            <a:r>
              <a:rPr lang="en-US" sz="3000" dirty="0">
                <a:solidFill>
                  <a:srgbClr val="030303"/>
                </a:solidFill>
                <a:latin typeface="DM Sans Semi Bold" pitchFamily="34" charset="0"/>
                <a:ea typeface="DM Sans Semi Bold" pitchFamily="34" charset="-122"/>
                <a:cs typeface="DM Sans Semi Bold" pitchFamily="34" charset="-120"/>
              </a:rPr>
              <a:t>Prototype &amp; Demo — What We'll Show</a:t>
            </a:r>
            <a:endParaRPr lang="en-US" sz="3000" dirty="0"/>
          </a:p>
        </p:txBody>
      </p:sp>
      <p:pic>
        <p:nvPicPr>
          <p:cNvPr id="3" name="Image 0" descr="preencoded.png"/>
          <p:cNvPicPr>
            <a:picLocks noChangeAspect="1"/>
          </p:cNvPicPr>
          <p:nvPr/>
        </p:nvPicPr>
        <p:blipFill>
          <a:blip r:embed="rId1"/>
          <a:stretch>
            <a:fillRect/>
          </a:stretch>
        </p:blipFill>
        <p:spPr>
          <a:xfrm>
            <a:off x="757714" y="1544955"/>
            <a:ext cx="3080147" cy="3080147"/>
          </a:xfrm>
          <a:prstGeom prst="rect">
            <a:avLst/>
          </a:prstGeom>
        </p:spPr>
      </p:pic>
      <p:pic>
        <p:nvPicPr>
          <p:cNvPr id="4" name="Image 1" descr="preencoded.png"/>
          <p:cNvPicPr>
            <a:picLocks noChangeAspect="1"/>
          </p:cNvPicPr>
          <p:nvPr/>
        </p:nvPicPr>
        <p:blipFill>
          <a:blip r:embed="rId2"/>
          <a:stretch>
            <a:fillRect/>
          </a:stretch>
        </p:blipFill>
        <p:spPr>
          <a:xfrm>
            <a:off x="3992166" y="1544955"/>
            <a:ext cx="3080147" cy="3080147"/>
          </a:xfrm>
          <a:prstGeom prst="rect">
            <a:avLst/>
          </a:prstGeom>
        </p:spPr>
      </p:pic>
      <p:sp>
        <p:nvSpPr>
          <p:cNvPr id="5" name="Text 1"/>
          <p:cNvSpPr/>
          <p:nvPr/>
        </p:nvSpPr>
        <p:spPr>
          <a:xfrm>
            <a:off x="7558088" y="1553766"/>
            <a:ext cx="2893338" cy="361593"/>
          </a:xfrm>
          <a:prstGeom prst="rect">
            <a:avLst/>
          </a:prstGeom>
          <a:noFill/>
        </p:spPr>
        <p:txBody>
          <a:bodyPr wrap="none" lIns="0" tIns="0" rIns="0" bIns="0" rtlCol="0" anchor="t"/>
          <a:lstStyle/>
          <a:p>
            <a:pPr marL="0" indent="0" algn="l">
              <a:lnSpc>
                <a:spcPts val="2800"/>
              </a:lnSpc>
              <a:buNone/>
            </a:pPr>
            <a:r>
              <a:rPr lang="en-US" sz="2250" dirty="0">
                <a:solidFill>
                  <a:srgbClr val="030303"/>
                </a:solidFill>
                <a:latin typeface="DM Sans Semi Bold" pitchFamily="34" charset="0"/>
                <a:ea typeface="DM Sans Semi Bold" pitchFamily="34" charset="-122"/>
                <a:cs typeface="DM Sans Semi Bold" pitchFamily="34" charset="-120"/>
              </a:rPr>
              <a:t>Key Interactions:</a:t>
            </a:r>
            <a:endParaRPr lang="en-US" sz="2250" dirty="0"/>
          </a:p>
        </p:txBody>
      </p:sp>
      <p:sp>
        <p:nvSpPr>
          <p:cNvPr id="6" name="Text 2"/>
          <p:cNvSpPr/>
          <p:nvPr/>
        </p:nvSpPr>
        <p:spPr>
          <a:xfrm>
            <a:off x="7558088" y="2108240"/>
            <a:ext cx="6329839" cy="1234440"/>
          </a:xfrm>
          <a:prstGeom prst="rect">
            <a:avLst/>
          </a:prstGeom>
          <a:noFill/>
        </p:spPr>
        <p:txBody>
          <a:bodyPr wrap="square" lIns="0" tIns="0" rIns="0" bIns="0" rtlCol="0" anchor="t"/>
          <a:lstStyle/>
          <a:p>
            <a:pPr marL="0" indent="0" algn="just">
              <a:lnSpc>
                <a:spcPts val="2400"/>
              </a:lnSpc>
              <a:buNone/>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When a user attempts to capture the screen using the default system camera, the OS-level detection module recognizes the watermark pattern and automatically disables the camera preview or capture function.</a:t>
            </a:r>
            <a:endParaRPr lang="en-US" dirty="0"/>
          </a:p>
        </p:txBody>
      </p:sp>
      <p:sp>
        <p:nvSpPr>
          <p:cNvPr id="7" name="Text 3"/>
          <p:cNvSpPr/>
          <p:nvPr/>
        </p:nvSpPr>
        <p:spPr>
          <a:xfrm>
            <a:off x="7558405" y="4115435"/>
            <a:ext cx="2893060" cy="542925"/>
          </a:xfrm>
          <a:prstGeom prst="rect">
            <a:avLst/>
          </a:prstGeom>
          <a:noFill/>
        </p:spPr>
        <p:txBody>
          <a:bodyPr wrap="none" lIns="0" tIns="0" rIns="0" bIns="0" rtlCol="0" anchor="t"/>
          <a:lstStyle/>
          <a:p>
            <a:pPr marL="0" indent="0" algn="l">
              <a:lnSpc>
                <a:spcPts val="2800"/>
              </a:lnSpc>
              <a:buNone/>
            </a:pPr>
            <a:r>
              <a:rPr lang="en-US" sz="2250" dirty="0">
                <a:solidFill>
                  <a:srgbClr val="030303"/>
                </a:solidFill>
                <a:latin typeface="DM Sans Semi Bold" pitchFamily="34" charset="0"/>
                <a:ea typeface="DM Sans Semi Bold" pitchFamily="34" charset="-122"/>
                <a:cs typeface="DM Sans Semi Bold" pitchFamily="34" charset="-120"/>
              </a:rPr>
              <a:t>Functionality:</a:t>
            </a:r>
            <a:endParaRPr lang="en-US" sz="2250" dirty="0"/>
          </a:p>
        </p:txBody>
      </p:sp>
      <p:sp>
        <p:nvSpPr>
          <p:cNvPr id="8" name="Text 4"/>
          <p:cNvSpPr/>
          <p:nvPr/>
        </p:nvSpPr>
        <p:spPr>
          <a:xfrm>
            <a:off x="7558405" y="4822825"/>
            <a:ext cx="6329680" cy="1523365"/>
          </a:xfrm>
          <a:prstGeom prst="rect">
            <a:avLst/>
          </a:prstGeom>
          <a:noFill/>
        </p:spPr>
        <p:txBody>
          <a:bodyPr wrap="square" lIns="0" tIns="0" rIns="0" bIns="0" rtlCol="0" anchor="t"/>
          <a:lstStyle/>
          <a:p>
            <a:pPr marL="0" indent="0" algn="just">
              <a:lnSpc>
                <a:spcPts val="2400"/>
              </a:lnSpc>
              <a:buNone/>
            </a:pPr>
            <a:r>
              <a:rPr lang="en-US" sz="15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T</a:t>
            </a: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he watermark acts as a visual security layer, and the integrated camera control prevents image or video capture in real time—ensuring secure and cheat-proof examinations.</a:t>
            </a:r>
            <a:endParaRPr lang="en-US" dirty="0"/>
          </a:p>
        </p:txBody>
      </p:sp>
      <p:pic>
        <p:nvPicPr>
          <p:cNvPr id="14" name="Image 0" descr="preencoded.png"/>
          <p:cNvPicPr>
            <a:picLocks noChangeAspect="1"/>
          </p:cNvPicPr>
          <p:nvPr/>
        </p:nvPicPr>
        <p:blipFill>
          <a:blip r:embed="rId3"/>
          <a:stretch>
            <a:fillRect/>
          </a:stretch>
        </p:blipFill>
        <p:spPr>
          <a:xfrm>
            <a:off x="871427" y="4819888"/>
            <a:ext cx="3120747" cy="3120747"/>
          </a:xfrm>
          <a:prstGeom prst="rect">
            <a:avLst/>
          </a:prstGeom>
        </p:spPr>
      </p:pic>
      <p:pic>
        <p:nvPicPr>
          <p:cNvPr id="15" name="Image 3" descr="preencoded.png"/>
          <p:cNvPicPr>
            <a:picLocks noChangeAspect="1"/>
          </p:cNvPicPr>
          <p:nvPr/>
        </p:nvPicPr>
        <p:blipFill>
          <a:blip r:embed="rId4"/>
          <a:stretch>
            <a:fillRect/>
          </a:stretch>
        </p:blipFill>
        <p:spPr>
          <a:xfrm>
            <a:off x="3992530" y="4819852"/>
            <a:ext cx="3120866" cy="3120866"/>
          </a:xfrm>
          <a:prstGeom prst="rect">
            <a:avLst/>
          </a:prstGeom>
        </p:spPr>
      </p:pic>
      <p:sp>
        <p:nvSpPr>
          <p:cNvPr id="9" name="Right Arrow 8"/>
          <p:cNvSpPr/>
          <p:nvPr/>
        </p:nvSpPr>
        <p:spPr>
          <a:xfrm>
            <a:off x="3357880" y="2856865"/>
            <a:ext cx="97917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Right Arrow 9"/>
          <p:cNvSpPr/>
          <p:nvPr/>
        </p:nvSpPr>
        <p:spPr>
          <a:xfrm>
            <a:off x="3357880" y="5938520"/>
            <a:ext cx="97917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1" name="Rectangles 10"/>
          <p:cNvSpPr/>
          <p:nvPr/>
        </p:nvSpPr>
        <p:spPr>
          <a:xfrm>
            <a:off x="12613640" y="7683500"/>
            <a:ext cx="1933575" cy="5467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56178"/>
            <a:ext cx="5319474" cy="602456"/>
          </a:xfrm>
          <a:prstGeom prst="rect">
            <a:avLst/>
          </a:prstGeom>
          <a:noFill/>
        </p:spPr>
        <p:txBody>
          <a:bodyPr wrap="none" lIns="0" tIns="0" rIns="0" bIns="0" rtlCol="0" anchor="t"/>
          <a:lstStyle/>
          <a:p>
            <a:pPr marL="0" indent="0" algn="l">
              <a:lnSpc>
                <a:spcPts val="4700"/>
              </a:lnSpc>
              <a:buNone/>
            </a:pPr>
            <a:r>
              <a:rPr lang="en-US" sz="3750" dirty="0">
                <a:solidFill>
                  <a:srgbClr val="030303"/>
                </a:solidFill>
                <a:latin typeface="DM Sans Semi Bold" pitchFamily="34" charset="0"/>
                <a:ea typeface="DM Sans Semi Bold" pitchFamily="34" charset="-122"/>
                <a:cs typeface="DM Sans Semi Bold" pitchFamily="34" charset="-120"/>
              </a:rPr>
              <a:t>Roadmap &amp; Milestones</a:t>
            </a:r>
            <a:endParaRPr lang="en-US" sz="3750" dirty="0"/>
          </a:p>
        </p:txBody>
      </p:sp>
      <p:sp>
        <p:nvSpPr>
          <p:cNvPr id="3" name="Text 1"/>
          <p:cNvSpPr/>
          <p:nvPr/>
        </p:nvSpPr>
        <p:spPr>
          <a:xfrm>
            <a:off x="793790" y="1535668"/>
            <a:ext cx="2409944" cy="301228"/>
          </a:xfrm>
          <a:prstGeom prst="rect">
            <a:avLst/>
          </a:prstGeom>
          <a:noFill/>
        </p:spPr>
        <p:txBody>
          <a:bodyPr wrap="none" lIns="0" tIns="0" rIns="0" bIns="0" rtlCol="0" anchor="t"/>
          <a:lstStyle/>
          <a:p>
            <a:pPr marL="0" indent="0" algn="l">
              <a:lnSpc>
                <a:spcPts val="2350"/>
              </a:lnSpc>
              <a:buNone/>
            </a:pPr>
            <a:r>
              <a:rPr lang="en-US" sz="2000" dirty="0">
                <a:solidFill>
                  <a:srgbClr val="030303"/>
                </a:solidFill>
                <a:latin typeface="DM Sans Semi Bold" pitchFamily="34" charset="0"/>
                <a:ea typeface="DM Sans Semi Bold" pitchFamily="34" charset="-122"/>
                <a:cs typeface="DM Sans Semi Bold" pitchFamily="34" charset="-120"/>
              </a:rPr>
              <a:t>Current Progress</a:t>
            </a:r>
            <a:r>
              <a:rPr lang="en-US" sz="1850" dirty="0">
                <a:solidFill>
                  <a:srgbClr val="030303"/>
                </a:solidFill>
                <a:latin typeface="DM Sans Semi Bold" pitchFamily="34" charset="0"/>
                <a:ea typeface="DM Sans Semi Bold" pitchFamily="34" charset="-122"/>
                <a:cs typeface="DM Sans Semi Bold" pitchFamily="34" charset="-120"/>
              </a:rPr>
              <a:t>:</a:t>
            </a:r>
            <a:endParaRPr lang="en-US" sz="1850" dirty="0"/>
          </a:p>
        </p:txBody>
      </p:sp>
      <p:sp>
        <p:nvSpPr>
          <p:cNvPr id="4" name="Text 2"/>
          <p:cNvSpPr/>
          <p:nvPr/>
        </p:nvSpPr>
        <p:spPr>
          <a:xfrm>
            <a:off x="793790" y="2126099"/>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Prototype built with exam interface displaying visible, universal watermark.</a:t>
            </a:r>
            <a:endParaRPr lang="en-US" dirty="0"/>
          </a:p>
        </p:txBody>
      </p:sp>
      <p:sp>
        <p:nvSpPr>
          <p:cNvPr id="5" name="Text 3"/>
          <p:cNvSpPr/>
          <p:nvPr/>
        </p:nvSpPr>
        <p:spPr>
          <a:xfrm>
            <a:off x="793790" y="2501860"/>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System-level modification integrated with default camera to detect watermark and block capture in real time.</a:t>
            </a:r>
            <a:endParaRPr lang="en-US" dirty="0"/>
          </a:p>
        </p:txBody>
      </p:sp>
      <p:sp>
        <p:nvSpPr>
          <p:cNvPr id="6" name="Text 4"/>
          <p:cNvSpPr/>
          <p:nvPr/>
        </p:nvSpPr>
        <p:spPr>
          <a:xfrm>
            <a:off x="793790" y="2877622"/>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Initial testing demonstrates successful prevention of screenshots and camera-based content capture.</a:t>
            </a:r>
            <a:endParaRPr lang="en-US" dirty="0"/>
          </a:p>
        </p:txBody>
      </p:sp>
      <p:sp>
        <p:nvSpPr>
          <p:cNvPr id="7" name="Text 5"/>
          <p:cNvSpPr/>
          <p:nvPr/>
        </p:nvSpPr>
        <p:spPr>
          <a:xfrm>
            <a:off x="793790" y="3475196"/>
            <a:ext cx="2409944" cy="301228"/>
          </a:xfrm>
          <a:prstGeom prst="rect">
            <a:avLst/>
          </a:prstGeom>
          <a:noFill/>
        </p:spPr>
        <p:txBody>
          <a:bodyPr wrap="none" lIns="0" tIns="0" rIns="0" bIns="0" rtlCol="0" anchor="t"/>
          <a:lstStyle/>
          <a:p>
            <a:pPr marL="0" indent="0" algn="l">
              <a:lnSpc>
                <a:spcPts val="2350"/>
              </a:lnSpc>
              <a:buNone/>
            </a:pPr>
            <a:r>
              <a:rPr lang="en-US" sz="2000" dirty="0">
                <a:solidFill>
                  <a:srgbClr val="030303"/>
                </a:solidFill>
                <a:latin typeface="DM Sans Semi Bold" pitchFamily="34" charset="0"/>
                <a:ea typeface="DM Sans Semi Bold" pitchFamily="34" charset="-122"/>
                <a:cs typeface="DM Sans Semi Bold" pitchFamily="34" charset="-120"/>
              </a:rPr>
              <a:t>Next 30/60/90 Days:</a:t>
            </a:r>
            <a:endParaRPr lang="en-US" sz="2000" dirty="0"/>
          </a:p>
        </p:txBody>
      </p:sp>
      <p:sp>
        <p:nvSpPr>
          <p:cNvPr id="8" name="Text 6"/>
          <p:cNvSpPr/>
          <p:nvPr/>
        </p:nvSpPr>
        <p:spPr>
          <a:xfrm>
            <a:off x="793790" y="4065627"/>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30 Days: Refine watermark design, optimize camera detection accuracy, and improve UI/UX for exam interface.</a:t>
            </a:r>
            <a:endParaRPr lang="en-US" dirty="0"/>
          </a:p>
        </p:txBody>
      </p:sp>
      <p:sp>
        <p:nvSpPr>
          <p:cNvPr id="9" name="Text 7"/>
          <p:cNvSpPr/>
          <p:nvPr/>
        </p:nvSpPr>
        <p:spPr>
          <a:xfrm>
            <a:off x="793790" y="4441388"/>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60 Days: Conduct pilot testing with limited users, collect feedback, and integrate subscription/licensing features.</a:t>
            </a:r>
            <a:endParaRPr lang="en-US" dirty="0"/>
          </a:p>
        </p:txBody>
      </p:sp>
      <p:sp>
        <p:nvSpPr>
          <p:cNvPr id="10" name="Text 8"/>
          <p:cNvSpPr/>
          <p:nvPr/>
        </p:nvSpPr>
        <p:spPr>
          <a:xfrm>
            <a:off x="793790" y="4817150"/>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90 Days: Expand compatibility across multiple devices, finalize prototype, and prepare provisional patent filing.</a:t>
            </a:r>
            <a:endParaRPr lang="en-US" dirty="0"/>
          </a:p>
        </p:txBody>
      </p:sp>
      <p:sp>
        <p:nvSpPr>
          <p:cNvPr id="11" name="Text 9"/>
          <p:cNvSpPr/>
          <p:nvPr/>
        </p:nvSpPr>
        <p:spPr>
          <a:xfrm>
            <a:off x="793790" y="5414724"/>
            <a:ext cx="2409944" cy="301228"/>
          </a:xfrm>
          <a:prstGeom prst="rect">
            <a:avLst/>
          </a:prstGeom>
          <a:noFill/>
        </p:spPr>
        <p:txBody>
          <a:bodyPr wrap="none" lIns="0" tIns="0" rIns="0" bIns="0" rtlCol="0" anchor="t"/>
          <a:lstStyle/>
          <a:p>
            <a:pPr marL="0" indent="0" algn="l">
              <a:lnSpc>
                <a:spcPts val="2350"/>
              </a:lnSpc>
              <a:buNone/>
            </a:pPr>
            <a:r>
              <a:rPr lang="en-US" sz="2000" dirty="0">
                <a:solidFill>
                  <a:srgbClr val="030303"/>
                </a:solidFill>
                <a:latin typeface="DM Sans Semi Bold" pitchFamily="34" charset="0"/>
                <a:ea typeface="DM Sans Semi Bold" pitchFamily="34" charset="-122"/>
                <a:cs typeface="DM Sans Semi Bold" pitchFamily="34" charset="-120"/>
              </a:rPr>
              <a:t>Long-Term Vision:</a:t>
            </a:r>
            <a:endParaRPr lang="en-US" sz="2000" dirty="0"/>
          </a:p>
        </p:txBody>
      </p:sp>
      <p:sp>
        <p:nvSpPr>
          <p:cNvPr id="12" name="Text 10"/>
          <p:cNvSpPr/>
          <p:nvPr/>
        </p:nvSpPr>
        <p:spPr>
          <a:xfrm>
            <a:off x="793790" y="6005155"/>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Scale GuardLens for educational, corporate, and government examination platforms.</a:t>
            </a:r>
            <a:endParaRPr lang="en-US" dirty="0"/>
          </a:p>
        </p:txBody>
      </p:sp>
      <p:sp>
        <p:nvSpPr>
          <p:cNvPr id="13" name="Text 11"/>
          <p:cNvSpPr/>
          <p:nvPr/>
        </p:nvSpPr>
        <p:spPr>
          <a:xfrm>
            <a:off x="793790" y="6380917"/>
            <a:ext cx="13042821" cy="308372"/>
          </a:xfrm>
          <a:prstGeom prst="rect">
            <a:avLst/>
          </a:prstGeom>
          <a:noFill/>
        </p:spPr>
        <p:txBody>
          <a:bodyPr wrap="non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Develop analytics dashboard for exam administrators to monitor integrity metrics.</a:t>
            </a:r>
            <a:endParaRPr lang="en-US" dirty="0"/>
          </a:p>
        </p:txBody>
      </p:sp>
      <p:sp>
        <p:nvSpPr>
          <p:cNvPr id="14" name="Text 12"/>
          <p:cNvSpPr/>
          <p:nvPr/>
        </p:nvSpPr>
        <p:spPr>
          <a:xfrm>
            <a:off x="793790" y="6756678"/>
            <a:ext cx="13042821" cy="616744"/>
          </a:xfrm>
          <a:prstGeom prst="rect">
            <a:avLst/>
          </a:prstGeom>
          <a:noFill/>
        </p:spPr>
        <p:txBody>
          <a:bodyPr wrap="square" lIns="0" tIns="0" rIns="0" bIns="0" rtlCol="0" anchor="t"/>
          <a:lstStyle/>
          <a:p>
            <a:pPr marL="342900" indent="-342900" algn="l">
              <a:lnSpc>
                <a:spcPts val="2400"/>
              </a:lnSpc>
              <a:buSzPct val="100000"/>
              <a:buChar char="•"/>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License technology globally, integrate into OS-level security frameworks, and continuously enhance AI detection for emerging malpractice methods.</a:t>
            </a:r>
            <a:endParaRPr lang="en-US" dirty="0"/>
          </a:p>
        </p:txBody>
      </p:sp>
      <p:sp>
        <p:nvSpPr>
          <p:cNvPr id="15" name="Rectangles 14"/>
          <p:cNvSpPr/>
          <p:nvPr/>
        </p:nvSpPr>
        <p:spPr>
          <a:xfrm>
            <a:off x="12613640" y="7683500"/>
            <a:ext cx="1933575" cy="5467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22271"/>
            <a:ext cx="7423904" cy="637937"/>
          </a:xfrm>
          <a:prstGeom prst="rect">
            <a:avLst/>
          </a:prstGeom>
          <a:noFill/>
        </p:spPr>
        <p:txBody>
          <a:bodyPr wrap="none" lIns="0" tIns="0" rIns="0" bIns="0" rtlCol="0" anchor="t"/>
          <a:lstStyle/>
          <a:p>
            <a:pPr marL="0" indent="0" algn="l">
              <a:lnSpc>
                <a:spcPts val="5000"/>
              </a:lnSpc>
              <a:buNone/>
            </a:pPr>
            <a:r>
              <a:rPr lang="en-US" sz="4000" dirty="0">
                <a:solidFill>
                  <a:srgbClr val="030303"/>
                </a:solidFill>
                <a:latin typeface="DM Sans Semi Bold" pitchFamily="34" charset="0"/>
                <a:ea typeface="DM Sans Semi Bold" pitchFamily="34" charset="-122"/>
                <a:cs typeface="DM Sans Semi Bold" pitchFamily="34" charset="-120"/>
              </a:rPr>
              <a:t>Meet the Core Technical Team</a:t>
            </a:r>
            <a:endParaRPr lang="en-US" sz="4000" dirty="0"/>
          </a:p>
        </p:txBody>
      </p:sp>
      <p:sp>
        <p:nvSpPr>
          <p:cNvPr id="3" name="Text 1"/>
          <p:cNvSpPr/>
          <p:nvPr/>
        </p:nvSpPr>
        <p:spPr>
          <a:xfrm>
            <a:off x="793790" y="2068473"/>
            <a:ext cx="13042821" cy="653415"/>
          </a:xfrm>
          <a:prstGeom prst="rect">
            <a:avLst/>
          </a:prstGeom>
          <a:noFill/>
        </p:spPr>
        <p:txBody>
          <a:bodyPr wrap="square" lIns="0" tIns="0" rIns="0" bIns="0" rtlCol="0" anchor="t"/>
          <a:lstStyle/>
          <a:p>
            <a:pPr marL="0" indent="0" algn="just">
              <a:lnSpc>
                <a:spcPts val="2550"/>
              </a:lnSpc>
              <a:buNone/>
            </a:pPr>
            <a:r>
              <a:rPr lang="en-US"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We have assembled a focused, multi-disciplinary team with the specific expertise required to tackle both the complex AI detection and the system-level integration challenges.</a:t>
            </a:r>
            <a:endParaRPr lang="en-US" dirty="0"/>
          </a:p>
        </p:txBody>
      </p:sp>
      <p:sp>
        <p:nvSpPr>
          <p:cNvPr id="4" name="Shape 2"/>
          <p:cNvSpPr/>
          <p:nvPr/>
        </p:nvSpPr>
        <p:spPr>
          <a:xfrm>
            <a:off x="793790" y="2951440"/>
            <a:ext cx="13042821" cy="4255770"/>
          </a:xfrm>
          <a:prstGeom prst="roundRect">
            <a:avLst>
              <a:gd name="adj" fmla="val 720"/>
            </a:avLst>
          </a:prstGeom>
          <a:noFill/>
          <a:ln w="7620">
            <a:solidFill>
              <a:srgbClr val="000000">
                <a:alpha val="8000"/>
              </a:srgbClr>
            </a:solidFill>
            <a:prstDash val="solid"/>
          </a:ln>
        </p:spPr>
      </p:sp>
      <p:sp>
        <p:nvSpPr>
          <p:cNvPr id="5" name="Shape 3"/>
          <p:cNvSpPr/>
          <p:nvPr/>
        </p:nvSpPr>
        <p:spPr>
          <a:xfrm>
            <a:off x="801410" y="2959060"/>
            <a:ext cx="13027581" cy="586740"/>
          </a:xfrm>
          <a:prstGeom prst="rect">
            <a:avLst/>
          </a:prstGeom>
          <a:solidFill>
            <a:srgbClr val="FFFFFF">
              <a:alpha val="4000"/>
            </a:srgbClr>
          </a:solidFill>
        </p:spPr>
      </p:sp>
      <p:sp>
        <p:nvSpPr>
          <p:cNvPr id="6" name="Text 4"/>
          <p:cNvSpPr/>
          <p:nvPr/>
        </p:nvSpPr>
        <p:spPr>
          <a:xfrm>
            <a:off x="1005721" y="3089077"/>
            <a:ext cx="1542098" cy="326708"/>
          </a:xfrm>
          <a:prstGeom prst="rect">
            <a:avLst/>
          </a:prstGeom>
          <a:noFill/>
        </p:spPr>
        <p:txBody>
          <a:bodyPr wrap="non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Name</a:t>
            </a:r>
            <a:endParaRPr lang="en-US" sz="1600" dirty="0"/>
          </a:p>
        </p:txBody>
      </p:sp>
      <p:sp>
        <p:nvSpPr>
          <p:cNvPr id="7" name="Text 5"/>
          <p:cNvSpPr/>
          <p:nvPr/>
        </p:nvSpPr>
        <p:spPr>
          <a:xfrm>
            <a:off x="2963585" y="3089077"/>
            <a:ext cx="2841069" cy="326708"/>
          </a:xfrm>
          <a:prstGeom prst="rect">
            <a:avLst/>
          </a:prstGeom>
          <a:noFill/>
        </p:spPr>
        <p:txBody>
          <a:bodyPr wrap="non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Role</a:t>
            </a:r>
            <a:endParaRPr lang="en-US" sz="1600" dirty="0"/>
          </a:p>
        </p:txBody>
      </p:sp>
      <p:sp>
        <p:nvSpPr>
          <p:cNvPr id="8" name="Text 6"/>
          <p:cNvSpPr/>
          <p:nvPr/>
        </p:nvSpPr>
        <p:spPr>
          <a:xfrm>
            <a:off x="6220420" y="3089077"/>
            <a:ext cx="3492460" cy="326708"/>
          </a:xfrm>
          <a:prstGeom prst="rect">
            <a:avLst/>
          </a:prstGeom>
          <a:noFill/>
        </p:spPr>
        <p:txBody>
          <a:bodyPr wrap="non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Skill / Expertise</a:t>
            </a:r>
            <a:endParaRPr lang="en-US" sz="1600" dirty="0"/>
          </a:p>
        </p:txBody>
      </p:sp>
      <p:sp>
        <p:nvSpPr>
          <p:cNvPr id="9" name="Text 7"/>
          <p:cNvSpPr/>
          <p:nvPr/>
        </p:nvSpPr>
        <p:spPr>
          <a:xfrm>
            <a:off x="10128647" y="3089077"/>
            <a:ext cx="3496270" cy="326708"/>
          </a:xfrm>
          <a:prstGeom prst="rect">
            <a:avLst/>
          </a:prstGeom>
          <a:noFill/>
        </p:spPr>
        <p:txBody>
          <a:bodyPr wrap="non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Background / Credentials</a:t>
            </a:r>
            <a:endParaRPr lang="en-US" sz="1600" dirty="0"/>
          </a:p>
        </p:txBody>
      </p:sp>
      <p:sp>
        <p:nvSpPr>
          <p:cNvPr id="10" name="Shape 8"/>
          <p:cNvSpPr/>
          <p:nvPr/>
        </p:nvSpPr>
        <p:spPr>
          <a:xfrm>
            <a:off x="801410" y="3545800"/>
            <a:ext cx="13027581" cy="913448"/>
          </a:xfrm>
          <a:prstGeom prst="rect">
            <a:avLst/>
          </a:prstGeom>
          <a:solidFill>
            <a:srgbClr val="000000">
              <a:alpha val="4000"/>
            </a:srgbClr>
          </a:solidFill>
        </p:spPr>
      </p:sp>
      <p:sp>
        <p:nvSpPr>
          <p:cNvPr id="11" name="Text 9"/>
          <p:cNvSpPr/>
          <p:nvPr/>
        </p:nvSpPr>
        <p:spPr>
          <a:xfrm>
            <a:off x="1005721" y="3675817"/>
            <a:ext cx="1542098"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Durgesh Kumar R</a:t>
            </a:r>
            <a:endParaRPr lang="en-US" sz="1600" dirty="0"/>
          </a:p>
        </p:txBody>
      </p:sp>
      <p:sp>
        <p:nvSpPr>
          <p:cNvPr id="12" name="Text 10"/>
          <p:cNvSpPr/>
          <p:nvPr/>
        </p:nvSpPr>
        <p:spPr>
          <a:xfrm>
            <a:off x="2963585" y="3675817"/>
            <a:ext cx="2841069"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Product Manager/Computer Vision Developer</a:t>
            </a:r>
            <a:endParaRPr lang="en-US" sz="1600" dirty="0"/>
          </a:p>
        </p:txBody>
      </p:sp>
      <p:sp>
        <p:nvSpPr>
          <p:cNvPr id="13" name="Text 11"/>
          <p:cNvSpPr/>
          <p:nvPr/>
        </p:nvSpPr>
        <p:spPr>
          <a:xfrm>
            <a:off x="6220420" y="3675817"/>
            <a:ext cx="3492460"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Project management, full-stack development</a:t>
            </a:r>
            <a:endParaRPr lang="en-US" sz="1600" dirty="0"/>
          </a:p>
        </p:txBody>
      </p:sp>
      <p:sp>
        <p:nvSpPr>
          <p:cNvPr id="14" name="Text 12"/>
          <p:cNvSpPr/>
          <p:nvPr/>
        </p:nvSpPr>
        <p:spPr>
          <a:xfrm>
            <a:off x="10128647" y="3675817"/>
            <a:ext cx="3496270"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B.Tech IT (Pre-final Year), experience in web &amp; mobile apps</a:t>
            </a:r>
            <a:endParaRPr lang="en-US" sz="1600" dirty="0"/>
          </a:p>
        </p:txBody>
      </p:sp>
      <p:sp>
        <p:nvSpPr>
          <p:cNvPr id="15" name="Shape 13"/>
          <p:cNvSpPr/>
          <p:nvPr/>
        </p:nvSpPr>
        <p:spPr>
          <a:xfrm>
            <a:off x="801410" y="4459248"/>
            <a:ext cx="13027581" cy="913448"/>
          </a:xfrm>
          <a:prstGeom prst="rect">
            <a:avLst/>
          </a:prstGeom>
          <a:solidFill>
            <a:srgbClr val="FFFFFF">
              <a:alpha val="4000"/>
            </a:srgbClr>
          </a:solidFill>
        </p:spPr>
      </p:sp>
      <p:sp>
        <p:nvSpPr>
          <p:cNvPr id="16" name="Text 14"/>
          <p:cNvSpPr/>
          <p:nvPr/>
        </p:nvSpPr>
        <p:spPr>
          <a:xfrm>
            <a:off x="1005721" y="4589264"/>
            <a:ext cx="1542098" cy="326708"/>
          </a:xfrm>
          <a:prstGeom prst="rect">
            <a:avLst/>
          </a:prstGeom>
          <a:noFill/>
        </p:spPr>
        <p:txBody>
          <a:bodyPr wrap="non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Jeeva B</a:t>
            </a:r>
            <a:endParaRPr lang="en-US" sz="1600" dirty="0"/>
          </a:p>
        </p:txBody>
      </p:sp>
      <p:sp>
        <p:nvSpPr>
          <p:cNvPr id="17" name="Text 15"/>
          <p:cNvSpPr/>
          <p:nvPr/>
        </p:nvSpPr>
        <p:spPr>
          <a:xfrm>
            <a:off x="2963585" y="4589264"/>
            <a:ext cx="2841069"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AI &amp; Computer Vision Developer</a:t>
            </a:r>
            <a:endParaRPr lang="en-US" sz="1600" dirty="0"/>
          </a:p>
        </p:txBody>
      </p:sp>
      <p:sp>
        <p:nvSpPr>
          <p:cNvPr id="18" name="Text 16"/>
          <p:cNvSpPr/>
          <p:nvPr/>
        </p:nvSpPr>
        <p:spPr>
          <a:xfrm>
            <a:off x="6220420" y="4589264"/>
            <a:ext cx="3492460"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Deep learning, computer vision, OS-level camera integration</a:t>
            </a:r>
            <a:endParaRPr lang="en-US" sz="1600" dirty="0"/>
          </a:p>
        </p:txBody>
      </p:sp>
      <p:sp>
        <p:nvSpPr>
          <p:cNvPr id="19" name="Text 17"/>
          <p:cNvSpPr/>
          <p:nvPr/>
        </p:nvSpPr>
        <p:spPr>
          <a:xfrm>
            <a:off x="10128647" y="4589264"/>
            <a:ext cx="3496270"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Trained CNN models, prior AI-based projects</a:t>
            </a:r>
            <a:endParaRPr lang="en-US" sz="1600" dirty="0"/>
          </a:p>
        </p:txBody>
      </p:sp>
      <p:sp>
        <p:nvSpPr>
          <p:cNvPr id="20" name="Shape 18"/>
          <p:cNvSpPr/>
          <p:nvPr/>
        </p:nvSpPr>
        <p:spPr>
          <a:xfrm>
            <a:off x="801410" y="5372695"/>
            <a:ext cx="13027581" cy="913448"/>
          </a:xfrm>
          <a:prstGeom prst="rect">
            <a:avLst/>
          </a:prstGeom>
          <a:solidFill>
            <a:srgbClr val="000000">
              <a:alpha val="4000"/>
            </a:srgbClr>
          </a:solidFill>
        </p:spPr>
      </p:sp>
      <p:sp>
        <p:nvSpPr>
          <p:cNvPr id="21" name="Text 19"/>
          <p:cNvSpPr/>
          <p:nvPr/>
        </p:nvSpPr>
        <p:spPr>
          <a:xfrm>
            <a:off x="1005721" y="5502712"/>
            <a:ext cx="1542098" cy="326708"/>
          </a:xfrm>
          <a:prstGeom prst="rect">
            <a:avLst/>
          </a:prstGeom>
          <a:noFill/>
        </p:spPr>
        <p:txBody>
          <a:bodyPr wrap="non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Barath M</a:t>
            </a:r>
            <a:endParaRPr lang="en-US" sz="1600" dirty="0"/>
          </a:p>
        </p:txBody>
      </p:sp>
      <p:sp>
        <p:nvSpPr>
          <p:cNvPr id="22" name="Text 20"/>
          <p:cNvSpPr/>
          <p:nvPr/>
        </p:nvSpPr>
        <p:spPr>
          <a:xfrm>
            <a:off x="2963585" y="5502712"/>
            <a:ext cx="2841069" cy="326708"/>
          </a:xfrm>
          <a:prstGeom prst="rect">
            <a:avLst/>
          </a:prstGeom>
          <a:noFill/>
        </p:spPr>
        <p:txBody>
          <a:bodyPr wrap="non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Front-End &amp; UI</a:t>
            </a:r>
            <a:endParaRPr lang="en-US" sz="1600" dirty="0"/>
          </a:p>
        </p:txBody>
      </p:sp>
      <p:sp>
        <p:nvSpPr>
          <p:cNvPr id="23" name="Text 21"/>
          <p:cNvSpPr/>
          <p:nvPr/>
        </p:nvSpPr>
        <p:spPr>
          <a:xfrm>
            <a:off x="6220420" y="5502712"/>
            <a:ext cx="3492460"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HTML, CSS, JavaScript, React, responsive design</a:t>
            </a:r>
            <a:endParaRPr lang="en-US" sz="1600" dirty="0"/>
          </a:p>
        </p:txBody>
      </p:sp>
      <p:sp>
        <p:nvSpPr>
          <p:cNvPr id="24" name="Text 22"/>
          <p:cNvSpPr/>
          <p:nvPr/>
        </p:nvSpPr>
        <p:spPr>
          <a:xfrm>
            <a:off x="10128647" y="5502712"/>
            <a:ext cx="3496270"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Built interactive web apps and dashboards</a:t>
            </a:r>
            <a:endParaRPr lang="en-US" sz="1600" dirty="0"/>
          </a:p>
        </p:txBody>
      </p:sp>
      <p:sp>
        <p:nvSpPr>
          <p:cNvPr id="25" name="Shape 23"/>
          <p:cNvSpPr/>
          <p:nvPr/>
        </p:nvSpPr>
        <p:spPr>
          <a:xfrm>
            <a:off x="801410" y="6286143"/>
            <a:ext cx="13027581" cy="913448"/>
          </a:xfrm>
          <a:prstGeom prst="rect">
            <a:avLst/>
          </a:prstGeom>
          <a:solidFill>
            <a:srgbClr val="FFFFFF">
              <a:alpha val="4000"/>
            </a:srgbClr>
          </a:solidFill>
        </p:spPr>
      </p:sp>
      <p:sp>
        <p:nvSpPr>
          <p:cNvPr id="26" name="Text 24"/>
          <p:cNvSpPr/>
          <p:nvPr/>
        </p:nvSpPr>
        <p:spPr>
          <a:xfrm>
            <a:off x="1005721" y="6416159"/>
            <a:ext cx="1542098" cy="326708"/>
          </a:xfrm>
          <a:prstGeom prst="rect">
            <a:avLst/>
          </a:prstGeom>
          <a:noFill/>
        </p:spPr>
        <p:txBody>
          <a:bodyPr wrap="non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Nithish S</a:t>
            </a:r>
            <a:endParaRPr lang="en-US" sz="1600" dirty="0"/>
          </a:p>
        </p:txBody>
      </p:sp>
      <p:sp>
        <p:nvSpPr>
          <p:cNvPr id="27" name="Text 25"/>
          <p:cNvSpPr/>
          <p:nvPr/>
        </p:nvSpPr>
        <p:spPr>
          <a:xfrm>
            <a:off x="2963585" y="6416159"/>
            <a:ext cx="2841069"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Platform &amp; Integration Developer</a:t>
            </a:r>
            <a:endParaRPr lang="en-US" sz="1600" dirty="0"/>
          </a:p>
        </p:txBody>
      </p:sp>
      <p:sp>
        <p:nvSpPr>
          <p:cNvPr id="28" name="Text 26"/>
          <p:cNvSpPr/>
          <p:nvPr/>
        </p:nvSpPr>
        <p:spPr>
          <a:xfrm>
            <a:off x="6220420" y="6416159"/>
            <a:ext cx="3492460"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Node.js, API integration, database, testing</a:t>
            </a:r>
            <a:endParaRPr lang="en-US" sz="1600" dirty="0"/>
          </a:p>
        </p:txBody>
      </p:sp>
      <p:sp>
        <p:nvSpPr>
          <p:cNvPr id="29" name="Text 27"/>
          <p:cNvSpPr/>
          <p:nvPr/>
        </p:nvSpPr>
        <p:spPr>
          <a:xfrm>
            <a:off x="10128647" y="6416159"/>
            <a:ext cx="3496270" cy="653415"/>
          </a:xfrm>
          <a:prstGeom prst="rect">
            <a:avLst/>
          </a:prstGeom>
          <a:noFill/>
        </p:spPr>
        <p:txBody>
          <a:bodyPr wrap="square" lIns="0" tIns="0" rIns="0" bIns="0" rtlCol="0" anchor="t"/>
          <a:lstStyle/>
          <a:p>
            <a:pPr marL="0" indent="0" algn="l">
              <a:lnSpc>
                <a:spcPts val="2550"/>
              </a:lnSpc>
              <a:buNone/>
            </a:pPr>
            <a:r>
              <a:rPr lang="en-US" sz="1600" dirty="0">
                <a:solidFill>
                  <a:srgbClr val="464646"/>
                </a:solidFill>
                <a:latin typeface="Inter Medium" panose="02000503000000020004" pitchFamily="34" charset="0"/>
                <a:ea typeface="Inter Medium" panose="02000503000000020004" pitchFamily="34" charset="-122"/>
                <a:cs typeface="Inter Medium" panose="02000503000000020004" pitchFamily="34" charset="-120"/>
              </a:rPr>
              <a:t>Experience in secure platform development</a:t>
            </a:r>
            <a:endParaRPr lang="en-US" sz="1600" dirty="0"/>
          </a:p>
        </p:txBody>
      </p:sp>
      <p:sp>
        <p:nvSpPr>
          <p:cNvPr id="30" name="Rectangles 29"/>
          <p:cNvSpPr/>
          <p:nvPr/>
        </p:nvSpPr>
        <p:spPr>
          <a:xfrm>
            <a:off x="12613640" y="7683500"/>
            <a:ext cx="1933575" cy="54673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ags/tag1.xml><?xml version="1.0" encoding="utf-8"?>
<p:tagLst xmlns:p="http://schemas.openxmlformats.org/presentationml/2006/main">
  <p:tag name="KSO_WM_DIAGRAM_VIRTUALLY_FRAME" val="{&quot;height&quot;:397.6312598425197,&quot;left&quot;:62.5,&quot;top&quot;:194.7187401574803,&quot;width&quot;:1028.1}"/>
</p:tagLst>
</file>

<file path=ppt/tags/tag2.xml><?xml version="1.0" encoding="utf-8"?>
<p:tagLst xmlns:p="http://schemas.openxmlformats.org/presentationml/2006/main">
  <p:tag name="KSO_WM_DIAGRAM_VIRTUALLY_FRAME" val="{&quot;height&quot;:397.6312598425197,&quot;left&quot;:62.5,&quot;top&quot;:194.7187401574803,&quot;width&quot;:1028.1}"/>
</p:tagLst>
</file>

<file path=ppt/tags/tag3.xml><?xml version="1.0" encoding="utf-8"?>
<p:tagLst xmlns:p="http://schemas.openxmlformats.org/presentationml/2006/main">
  <p:tag name="KSO_WM_DIAGRAM_VIRTUALLY_FRAME" val="{&quot;height&quot;:397.6312598425197,&quot;left&quot;:62.5,&quot;top&quot;:194.7187401574803,&quot;width&quot;:1028.1}"/>
</p:tagLst>
</file>

<file path=ppt/tags/tag4.xml><?xml version="1.0" encoding="utf-8"?>
<p:tagLst xmlns:p="http://schemas.openxmlformats.org/presentationml/2006/main">
  <p:tag name="KSO_WM_DIAGRAM_VIRTUALLY_FRAME" val="{&quot;height&quot;:397.6312598425197,&quot;left&quot;:62.5,&quot;top&quot;:194.7187401574803,&quot;width&quot;:1028.1}"/>
</p:tagLst>
</file>

<file path=ppt/tags/tag5.xml><?xml version="1.0" encoding="utf-8"?>
<p:tagLst xmlns:p="http://schemas.openxmlformats.org/presentationml/2006/main">
  <p:tag name="KSO_WM_DIAGRAM_VIRTUALLY_FRAME" val="{&quot;height&quot;:397.6312598425197,&quot;left&quot;:62.5,&quot;top&quot;:194.7187401574803,&quot;width&quot;:1028.1}"/>
</p:tagLst>
</file>

<file path=ppt/tags/tag6.xml><?xml version="1.0" encoding="utf-8"?>
<p:tagLst xmlns:p="http://schemas.openxmlformats.org/presentationml/2006/main">
  <p:tag name="KSO_WM_DIAGRAM_VIRTUALLY_FRAME" val="{&quot;height&quot;:397.6312598425197,&quot;left&quot;:62.5,&quot;top&quot;:194.7187401574803,&quot;width&quot;:1028.1}"/>
</p:tagLst>
</file>

<file path=ppt/tags/tag7.xml><?xml version="1.0" encoding="utf-8"?>
<p:tagLst xmlns:p="http://schemas.openxmlformats.org/presentationml/2006/main">
  <p:tag name="KSO_WM_DIAGRAM_VIRTUALLY_FRAME" val="{&quot;height&quot;:397.6312598425197,&quot;left&quot;:62.5,&quot;top&quot;:194.7187401574803,&quot;width&quot;:1028.1}"/>
</p:tagLst>
</file>

<file path=ppt/tags/tag8.xml><?xml version="1.0" encoding="utf-8"?>
<p:tagLst xmlns:p="http://schemas.openxmlformats.org/presentationml/2006/main">
  <p:tag name="KSO_WM_DIAGRAM_VIRTUALLY_FRAME" val="{&quot;height&quot;:397.6312598425197,&quot;left&quot;:62.5,&quot;top&quot;:194.7187401574803,&quot;width&quot;:1028.1}"/>
</p:tagLst>
</file>

<file path=ppt/tags/tag9.xml><?xml version="1.0" encoding="utf-8"?>
<p:tagLst xmlns:p="http://schemas.openxmlformats.org/presentationml/2006/main">
  <p:tag name="KSO_WM_DIAGRAM_VIRTUALLY_FRAME" val="{&quot;height&quot;:397.6312598425197,&quot;left&quot;:62.5,&quot;top&quot;:194.7187401574803,&quot;width&quot;:1028.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7297</Words>
  <Application>WPS Presentation</Application>
  <PresentationFormat>On-screen Show (16:9)</PresentationFormat>
  <Paragraphs>204</Paragraphs>
  <Slides>11</Slides>
  <Notes>11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SimSun</vt:lpstr>
      <vt:lpstr>Wingdings</vt:lpstr>
      <vt:lpstr>DM Sans Semi Bold</vt:lpstr>
      <vt:lpstr>DM Sans Semi Bold</vt:lpstr>
      <vt:lpstr>DM Sans Semi Bold</vt:lpstr>
      <vt:lpstr>Inter Medium</vt:lpstr>
      <vt:lpstr>Inter Medium</vt:lpstr>
      <vt:lpstr>Inter Medium</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Durgesh Kumar</cp:lastModifiedBy>
  <cp:revision>3</cp:revision>
  <dcterms:created xsi:type="dcterms:W3CDTF">2025-10-18T12:51:00Z</dcterms:created>
  <dcterms:modified xsi:type="dcterms:W3CDTF">2025-10-18T13:42:31Z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54B4F95F817A48588E609563B4ABC0C3_13</vt:lpwstr>
  </property>
  <property fmtid="{D5CDD505-2E9C-101B-9397-08002B2CF9AE}" pid="3" name="KSOProductBuildVer">
    <vt:lpwstr>1033-12.2.0.21931</vt:lpwstr>
  </property>
</Properties>
</file>